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13.jpg" ContentType="image/jpg"/>
  <Override PartName="/ppt/media/image14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48"/>
  </p:notesMasterIdLst>
  <p:handoutMasterIdLst>
    <p:handoutMasterId r:id="rId49"/>
  </p:handoutMasterIdLst>
  <p:sldIdLst>
    <p:sldId id="256" r:id="rId2"/>
    <p:sldId id="265" r:id="rId3"/>
    <p:sldId id="263" r:id="rId4"/>
    <p:sldId id="310" r:id="rId5"/>
    <p:sldId id="315" r:id="rId6"/>
    <p:sldId id="313" r:id="rId7"/>
    <p:sldId id="316" r:id="rId8"/>
    <p:sldId id="336" r:id="rId9"/>
    <p:sldId id="272" r:id="rId10"/>
    <p:sldId id="301" r:id="rId11"/>
    <p:sldId id="271" r:id="rId12"/>
    <p:sldId id="335" r:id="rId13"/>
    <p:sldId id="329" r:id="rId14"/>
    <p:sldId id="269" r:id="rId15"/>
    <p:sldId id="270" r:id="rId16"/>
    <p:sldId id="332" r:id="rId17"/>
    <p:sldId id="330" r:id="rId18"/>
    <p:sldId id="333" r:id="rId19"/>
    <p:sldId id="334" r:id="rId20"/>
    <p:sldId id="276" r:id="rId21"/>
    <p:sldId id="277" r:id="rId22"/>
    <p:sldId id="317" r:id="rId23"/>
    <p:sldId id="360" r:id="rId24"/>
    <p:sldId id="361" r:id="rId25"/>
    <p:sldId id="357" r:id="rId26"/>
    <p:sldId id="282" r:id="rId27"/>
    <p:sldId id="338" r:id="rId28"/>
    <p:sldId id="305" r:id="rId29"/>
    <p:sldId id="285" r:id="rId30"/>
    <p:sldId id="340" r:id="rId31"/>
    <p:sldId id="318" r:id="rId32"/>
    <p:sldId id="287" r:id="rId33"/>
    <p:sldId id="288" r:id="rId34"/>
    <p:sldId id="290" r:id="rId35"/>
    <p:sldId id="321" r:id="rId36"/>
    <p:sldId id="341" r:id="rId37"/>
    <p:sldId id="342" r:id="rId38"/>
    <p:sldId id="343" r:id="rId39"/>
    <p:sldId id="344" r:id="rId40"/>
    <p:sldId id="345" r:id="rId41"/>
    <p:sldId id="346" r:id="rId42"/>
    <p:sldId id="347" r:id="rId43"/>
    <p:sldId id="348" r:id="rId44"/>
    <p:sldId id="294" r:id="rId45"/>
    <p:sldId id="295" r:id="rId46"/>
    <p:sldId id="297" r:id="rId47"/>
  </p:sldIdLst>
  <p:sldSz cx="9144000" cy="5143500" type="screen16x9"/>
  <p:notesSz cx="10058400" cy="7772400"/>
  <p:defaultTextStyle>
    <a:defPPr>
      <a:defRPr lang="en-US"/>
    </a:defPPr>
    <a:lvl1pPr marL="0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06">
          <p15:clr>
            <a:srgbClr val="A4A3A4"/>
          </p15:clr>
        </p15:guide>
        <p15:guide id="2" pos="19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4DF"/>
    <a:srgbClr val="FAE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37" autoAdjust="0"/>
    <p:restoredTop sz="94329" autoAdjust="0"/>
  </p:normalViewPr>
  <p:slideViewPr>
    <p:cSldViewPr>
      <p:cViewPr varScale="1">
        <p:scale>
          <a:sx n="113" d="100"/>
          <a:sy n="113" d="100"/>
        </p:scale>
        <p:origin x="680" y="168"/>
      </p:cViewPr>
      <p:guideLst>
        <p:guide orient="horz" pos="1906"/>
        <p:guide pos="19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88E7E-9231-EE4D-BFDE-DE812827A51B}" type="datetimeFigureOut">
              <a:rPr lang="en-US" smtClean="0"/>
              <a:t>7/7/19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A4D91B-2B9F-1340-BDB7-DF8BD264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6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tiff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0.jpg>
</file>

<file path=ppt/media/image4.png>
</file>

<file path=ppt/media/image5.jpeg>
</file>

<file path=ppt/media/image6.jp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94EFC0-AD85-7345-87BA-F270C95DE262}" type="datetimeFigureOut">
              <a:rPr lang="en-US" smtClean="0"/>
              <a:t>7/7/19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692525"/>
            <a:ext cx="8045450" cy="34972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7529DA-6B9F-8B4E-B5B7-32194E71D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50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16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36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98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4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047" indent="0">
              <a:buNone/>
              <a:defRPr sz="1800"/>
            </a:lvl2pPr>
            <a:lvl3pPr marL="914093" indent="0">
              <a:buNone/>
              <a:defRPr sz="1600"/>
            </a:lvl3pPr>
            <a:lvl4pPr marL="1371141" indent="0">
              <a:buNone/>
              <a:defRPr sz="1400"/>
            </a:lvl4pPr>
            <a:lvl5pPr marL="1828188" indent="0">
              <a:buNone/>
              <a:defRPr sz="1400"/>
            </a:lvl5pPr>
            <a:lvl6pPr marL="2285235" indent="0">
              <a:buNone/>
              <a:defRPr sz="1400"/>
            </a:lvl6pPr>
            <a:lvl7pPr marL="2742282" indent="0">
              <a:buNone/>
              <a:defRPr sz="1400"/>
            </a:lvl7pPr>
            <a:lvl8pPr marL="3199329" indent="0">
              <a:buNone/>
              <a:defRPr sz="1400"/>
            </a:lvl8pPr>
            <a:lvl9pPr marL="365637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279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8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4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99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61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92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047" indent="0">
              <a:buNone/>
              <a:defRPr sz="2800"/>
            </a:lvl2pPr>
            <a:lvl3pPr marL="914093" indent="0">
              <a:buNone/>
              <a:defRPr sz="2400"/>
            </a:lvl3pPr>
            <a:lvl4pPr marL="1371141" indent="0">
              <a:buNone/>
              <a:defRPr sz="2000"/>
            </a:lvl4pPr>
            <a:lvl5pPr marL="1828188" indent="0">
              <a:buNone/>
              <a:defRPr sz="2000"/>
            </a:lvl5pPr>
            <a:lvl6pPr marL="2285235" indent="0">
              <a:buNone/>
              <a:defRPr sz="2000"/>
            </a:lvl6pPr>
            <a:lvl7pPr marL="2742282" indent="0">
              <a:buNone/>
              <a:defRPr sz="2000"/>
            </a:lvl7pPr>
            <a:lvl8pPr marL="3199329" indent="0">
              <a:buNone/>
              <a:defRPr sz="2000"/>
            </a:lvl8pPr>
            <a:lvl9pPr marL="365637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9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3"/>
            <a:ext cx="184624" cy="461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9" tIns="45710" rIns="91419" bIns="4571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sp>
        <p:nvSpPr>
          <p:cNvPr id="25191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smtClean="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52555C4F-B780-4A45-BAAE-1A390F5A58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1" y="4856165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9" tIns="45710" rIns="91419" bIns="45710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Summer School 2019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5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19" tIns="45710" rIns="91419" bIns="4571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676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9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187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28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37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821" indent="-342821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77" indent="-28568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735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829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922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017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110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8204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5298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20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q.html" TargetMode="External"/><Relationship Id="rId2" Type="http://schemas.openxmlformats.org/officeDocument/2006/relationships/hyperlink" Target="http://research.cs.wisc.edu/htcondor/manual/v8.5/condor_submit.html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High Throughput Computing and </a:t>
            </a:r>
            <a:r>
              <a:rPr lang="en-US" dirty="0" err="1"/>
              <a:t>HTCondor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/>
              <a:t>Monday AM, Lecture 1</a:t>
            </a:r>
          </a:p>
          <a:p>
            <a:r>
              <a:rPr lang="en-US" dirty="0"/>
              <a:t>Lauren Michael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supersizedmeals.com/food/images/articles/20061009-Worlds_Largest_Birthday_Cake_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352550"/>
            <a:ext cx="5093403" cy="2930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HPC </a:t>
            </a:r>
            <a:r>
              <a:rPr lang="en-US" dirty="0" err="1"/>
              <a:t>vs</a:t>
            </a:r>
            <a:r>
              <a:rPr lang="en-US" dirty="0"/>
              <a:t> HTC: An Analogy</a:t>
            </a:r>
          </a:p>
        </p:txBody>
      </p:sp>
      <p:pic>
        <p:nvPicPr>
          <p:cNvPr id="11" name="Picture 10" descr="cake_wideweb__430x28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038350"/>
            <a:ext cx="2635028" cy="17526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31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43000" y="38100"/>
            <a:ext cx="8229600" cy="857250"/>
          </a:xfrm>
        </p:spPr>
        <p:txBody>
          <a:bodyPr/>
          <a:lstStyle/>
          <a:p>
            <a:r>
              <a:rPr lang="en-US" sz="3200" dirty="0"/>
              <a:t>High </a:t>
            </a:r>
            <a:r>
              <a:rPr lang="en-US" sz="3200" i="1" dirty="0"/>
              <a:t>Throughput</a:t>
            </a:r>
            <a:r>
              <a:rPr lang="en-US" sz="3200" dirty="0"/>
              <a:t> </a:t>
            </a:r>
            <a:r>
              <a:rPr lang="en-US" sz="3200" dirty="0" err="1"/>
              <a:t>vs</a:t>
            </a:r>
            <a:r>
              <a:rPr lang="en-US" sz="3200" dirty="0"/>
              <a:t> High </a:t>
            </a:r>
            <a:r>
              <a:rPr lang="en-US" sz="3200" i="1" dirty="0"/>
              <a:t>Performance</a:t>
            </a:r>
            <a:endParaRPr lang="en-US" sz="3200" dirty="0"/>
          </a:p>
        </p:txBody>
      </p:sp>
      <p:sp>
        <p:nvSpPr>
          <p:cNvPr id="33" name="Text Placeholder 3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HTC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200" dirty="0"/>
              <a:t>Focus: Large workflows of </a:t>
            </a:r>
            <a:r>
              <a:rPr lang="en-US" sz="2200" b="1" i="1" u="sng" dirty="0"/>
              <a:t>numerous</a:t>
            </a:r>
            <a:r>
              <a:rPr lang="en-US" sz="2200" u="sng" dirty="0"/>
              <a:t>,</a:t>
            </a:r>
            <a:r>
              <a:rPr lang="en-US" sz="2200" i="1" dirty="0"/>
              <a:t> </a:t>
            </a:r>
            <a:r>
              <a:rPr lang="en-US" sz="2200" b="1" i="1" u="sng" dirty="0"/>
              <a:t>relatively small</a:t>
            </a:r>
            <a:r>
              <a:rPr lang="en-US" sz="2200" dirty="0"/>
              <a:t>, and </a:t>
            </a:r>
            <a:r>
              <a:rPr lang="en-US" sz="2200" b="1" i="1" u="sng" dirty="0"/>
              <a:t>independent</a:t>
            </a:r>
            <a:r>
              <a:rPr lang="en-US" sz="2200" i="1" dirty="0"/>
              <a:t> </a:t>
            </a:r>
            <a:r>
              <a:rPr lang="en-US" sz="2200" dirty="0"/>
              <a:t>compute tasks</a:t>
            </a:r>
          </a:p>
          <a:p>
            <a:r>
              <a:rPr lang="en-US" sz="2200" dirty="0"/>
              <a:t>More important: maximized number of running tasks</a:t>
            </a:r>
          </a:p>
          <a:p>
            <a:r>
              <a:rPr lang="en-US" sz="2200" dirty="0"/>
              <a:t>Less important: CPU speed, homogeneity</a:t>
            </a:r>
          </a:p>
          <a:p>
            <a:endParaRPr lang="en-US" sz="2200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HPC</a:t>
            </a:r>
          </a:p>
        </p:txBody>
      </p:sp>
      <p:sp>
        <p:nvSpPr>
          <p:cNvPr id="35" name="Content Placeholder 34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79872" cy="2963466"/>
          </a:xfrm>
        </p:spPr>
        <p:txBody>
          <a:bodyPr/>
          <a:lstStyle/>
          <a:p>
            <a:r>
              <a:rPr lang="en-US" dirty="0"/>
              <a:t>Focus: Large workflows of </a:t>
            </a:r>
            <a:r>
              <a:rPr lang="en-US" b="1" i="1" u="sng" dirty="0"/>
              <a:t>highly-interdependent</a:t>
            </a:r>
            <a:r>
              <a:rPr lang="en-US" i="1" dirty="0"/>
              <a:t> </a:t>
            </a:r>
            <a:r>
              <a:rPr lang="en-US" dirty="0"/>
              <a:t>sub-tasks</a:t>
            </a:r>
          </a:p>
          <a:p>
            <a:r>
              <a:rPr lang="en-US" dirty="0"/>
              <a:t>More important: persistent access to the </a:t>
            </a:r>
            <a:r>
              <a:rPr lang="en-US" i="1" dirty="0"/>
              <a:t>fastest</a:t>
            </a:r>
            <a:r>
              <a:rPr lang="en-US" dirty="0"/>
              <a:t> cores, CPU homogeneity, special coding, shared filesystems, fast networks</a:t>
            </a:r>
          </a:p>
          <a:p>
            <a:pPr lvl="1"/>
            <a:endParaRPr lang="en-US" i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B29984-A4AE-D543-90B6-CBFD41404E49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444" y="2952750"/>
            <a:ext cx="1984156" cy="14355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HTC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4508" y="2569709"/>
            <a:ext cx="3294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</a:rPr>
              <a:t>text analysis </a:t>
            </a:r>
            <a:r>
              <a:rPr lang="en-US" b="1" dirty="0">
                <a:solidFill>
                  <a:schemeClr val="tx2"/>
                </a:solidFill>
              </a:rPr>
              <a:t>(most genomics </a:t>
            </a:r>
            <a:r>
              <a:rPr lang="mr-IN" b="1" dirty="0">
                <a:solidFill>
                  <a:schemeClr val="tx2"/>
                </a:solidFill>
              </a:rPr>
              <a:t>…</a:t>
            </a:r>
            <a:r>
              <a:rPr lang="en-US" b="1" dirty="0">
                <a:solidFill>
                  <a:schemeClr val="tx2"/>
                </a:solidFill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24755" y="2690396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</a:rPr>
              <a:t>parameter sweeps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4324350"/>
            <a:ext cx="3826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</a:rPr>
              <a:t>statistical model optimization</a:t>
            </a:r>
          </a:p>
          <a:p>
            <a:r>
              <a:rPr lang="en-US" sz="1800" b="1" dirty="0">
                <a:solidFill>
                  <a:schemeClr val="tx2"/>
                </a:solidFill>
              </a:rPr>
              <a:t>(MCMC, numerical methods, etc.)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99341" y="2616201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</a:rPr>
              <a:t>multi-start simulations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56986" y="4430815"/>
            <a:ext cx="2582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</a:rPr>
              <a:t>multi-image and </a:t>
            </a:r>
          </a:p>
          <a:p>
            <a:pPr algn="ctr"/>
            <a:r>
              <a:rPr lang="en-US" sz="1800" b="1" dirty="0" err="1">
                <a:solidFill>
                  <a:schemeClr val="tx2"/>
                </a:solidFill>
              </a:rPr>
              <a:t>mulit</a:t>
            </a:r>
            <a:r>
              <a:rPr lang="en-US" sz="1800" b="1" dirty="0">
                <a:solidFill>
                  <a:schemeClr val="tx2"/>
                </a:solidFill>
              </a:rPr>
              <a:t>-sample analysis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2315" y="3105150"/>
            <a:ext cx="1773885" cy="135217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37" y="1276350"/>
            <a:ext cx="2759963" cy="125355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0" y="1123950"/>
            <a:ext cx="1666286" cy="149225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/>
          <a:srcRect b="32222"/>
          <a:stretch/>
        </p:blipFill>
        <p:spPr>
          <a:xfrm>
            <a:off x="3900955" y="1116993"/>
            <a:ext cx="1951624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94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your research HTC-able?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i="1" dirty="0"/>
              <a:t>Can it be broken into relatively numerous, independent pieces?</a:t>
            </a:r>
          </a:p>
          <a:p>
            <a:endParaRPr lang="en-US" sz="2800" dirty="0"/>
          </a:p>
          <a:p>
            <a:r>
              <a:rPr lang="en-US" sz="2800" i="1" dirty="0"/>
              <a:t>Think about your research! Can you think of a good high throughput candidate task? Talk to your neighbor!</a:t>
            </a:r>
            <a:endParaRPr lang="en-US" sz="2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B29984-A4AE-D543-90B6-CBFD41404E49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548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Challenge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533400" y="1266825"/>
            <a:ext cx="7950201" cy="3514725"/>
          </a:xfrm>
        </p:spPr>
        <p:txBody>
          <a:bodyPr/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You need to process 48 brain images for each of 168 patients. </a:t>
            </a:r>
            <a:r>
              <a:rPr lang="en-US" sz="2400" b="1" dirty="0"/>
              <a:t>Each image </a:t>
            </a:r>
            <a:r>
              <a:rPr lang="en-US" sz="2400" b="1" u="sng" dirty="0"/>
              <a:t>takes ~1 hour of compute time</a:t>
            </a:r>
            <a:r>
              <a:rPr lang="en-US" sz="2400" b="1" dirty="0"/>
              <a:t>.</a:t>
            </a:r>
          </a:p>
          <a:p>
            <a:pPr marL="0" indent="0" algn="ctr">
              <a:buNone/>
            </a:pPr>
            <a:endParaRPr lang="is-IS" sz="2400" dirty="0"/>
          </a:p>
          <a:p>
            <a:pPr marL="0" indent="0" algn="ctr">
              <a:buNone/>
            </a:pPr>
            <a:r>
              <a:rPr lang="is-IS" sz="2400" b="1" dirty="0"/>
              <a:t>168 patients x 48 images = ~8000 tasks = ~8000 hrs</a:t>
            </a:r>
          </a:p>
          <a:p>
            <a:pPr marL="0" indent="0" algn="ctr">
              <a:buNone/>
            </a:pPr>
            <a:endParaRPr lang="is-IS" sz="2400" dirty="0"/>
          </a:p>
          <a:p>
            <a:pPr marL="0" indent="0" algn="ctr">
              <a:buNone/>
            </a:pPr>
            <a:r>
              <a:rPr lang="is-IS" sz="2400" dirty="0"/>
              <a:t>Conference is next week.</a:t>
            </a:r>
            <a:endParaRPr lang="en-US" sz="2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47750"/>
            <a:ext cx="1345366" cy="10255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083" y="1047750"/>
            <a:ext cx="1345366" cy="1025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966" y="1047749"/>
            <a:ext cx="1345366" cy="10255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8149" y="1047748"/>
            <a:ext cx="1345366" cy="10255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5927" y="1046158"/>
            <a:ext cx="1345366" cy="10255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Computing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774700" y="1200150"/>
            <a:ext cx="7772400" cy="3314701"/>
          </a:xfrm>
        </p:spPr>
        <p:txBody>
          <a:bodyPr/>
          <a:lstStyle/>
          <a:p>
            <a:r>
              <a:rPr lang="en-US" sz="2800" dirty="0"/>
              <a:t>Use many computers, each running one instance of our program</a:t>
            </a:r>
          </a:p>
          <a:p>
            <a:r>
              <a:rPr lang="en-US" sz="2800" dirty="0"/>
              <a:t>Example:</a:t>
            </a:r>
          </a:p>
          <a:p>
            <a:pPr lvl="1"/>
            <a:r>
              <a:rPr lang="en-US" sz="2400" b="1" dirty="0"/>
              <a:t>1 laptop (1 core) =&gt; 4,000 hours  =  ~½ year</a:t>
            </a:r>
          </a:p>
          <a:p>
            <a:pPr lvl="1"/>
            <a:r>
              <a:rPr lang="en-US" sz="2400" dirty="0"/>
              <a:t>1 server (~20 cores) =&gt; 500 hours  =  ~3 weeks</a:t>
            </a:r>
          </a:p>
          <a:p>
            <a:pPr lvl="1"/>
            <a:r>
              <a:rPr lang="en-US" sz="2400" dirty="0"/>
              <a:t>1 large job (400 cores) =&gt; 20 hours  =  ~1 day</a:t>
            </a:r>
          </a:p>
          <a:p>
            <a:pPr lvl="1"/>
            <a:r>
              <a:rPr lang="en-US" sz="2400" b="1" dirty="0"/>
              <a:t>A whole cluster (8,000 cores)  = ~8 hours</a:t>
            </a:r>
            <a:endParaRPr lang="is-IS" sz="24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 Up to Scale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Computing tasks that are </a:t>
            </a:r>
            <a:r>
              <a:rPr lang="en-US" b="1" i="1" dirty="0"/>
              <a:t>easy to break up</a:t>
            </a:r>
            <a:r>
              <a:rPr lang="en-US" dirty="0"/>
              <a:t> are </a:t>
            </a:r>
            <a:r>
              <a:rPr lang="en-US" b="1" i="1" dirty="0"/>
              <a:t>easy to scale up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To truly grow your computing capabilities, you also need a system appropriate for your computing task!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8717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800" dirty="0"/>
              <a:t>What computing resources are available?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 single computer?</a:t>
            </a:r>
          </a:p>
          <a:p>
            <a:r>
              <a:rPr lang="en-US" sz="2400" dirty="0"/>
              <a:t>A local cluster?</a:t>
            </a:r>
          </a:p>
          <a:p>
            <a:pPr lvl="1"/>
            <a:r>
              <a:rPr lang="en-US" sz="2000" dirty="0"/>
              <a:t>Consider: What </a:t>
            </a:r>
            <a:r>
              <a:rPr lang="en-US" sz="2000" i="1" dirty="0"/>
              <a:t>kind</a:t>
            </a:r>
            <a:r>
              <a:rPr lang="en-US" sz="2000" dirty="0"/>
              <a:t> of cluster is it? Typical clusters tuned for HPC (large MPI) jobs typically may not be best for HTC workflows! Do you need even more than that?</a:t>
            </a:r>
          </a:p>
          <a:p>
            <a:r>
              <a:rPr lang="en-US" sz="2400" dirty="0"/>
              <a:t>Open Science Grid (OSG)</a:t>
            </a:r>
          </a:p>
          <a:p>
            <a:r>
              <a:rPr lang="en-US" sz="2400" dirty="0"/>
              <a:t>Other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European Grid Infrastructure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Other national and regional grids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Commercial cloud systems (e.g. HTCondor on Amazon)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708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dirty="0"/>
              <a:t>Example Local Cluster</a:t>
            </a:r>
          </a:p>
        </p:txBody>
      </p:sp>
      <p:sp>
        <p:nvSpPr>
          <p:cNvPr id="22" name="Content Placeholder 21"/>
          <p:cNvSpPr>
            <a:spLocks noGrp="1"/>
          </p:cNvSpPr>
          <p:nvPr>
            <p:ph sz="half" idx="1"/>
          </p:nvPr>
        </p:nvSpPr>
        <p:spPr>
          <a:xfrm>
            <a:off x="774700" y="1000126"/>
            <a:ext cx="4587520" cy="3514725"/>
          </a:xfrm>
        </p:spPr>
        <p:txBody>
          <a:bodyPr/>
          <a:lstStyle/>
          <a:p>
            <a:r>
              <a:rPr lang="en-US" sz="2400" dirty="0">
                <a:solidFill>
                  <a:srgbClr val="000000"/>
                </a:solidFill>
              </a:rPr>
              <a:t>UW-Madison’s </a:t>
            </a:r>
            <a:r>
              <a:rPr lang="en-US" sz="2400" b="1" dirty="0">
                <a:solidFill>
                  <a:srgbClr val="000000"/>
                </a:solidFill>
              </a:rPr>
              <a:t>Center for High Throughput Computing (CHTC)</a:t>
            </a:r>
          </a:p>
          <a:p>
            <a:r>
              <a:rPr lang="en-US" sz="2400" dirty="0">
                <a:solidFill>
                  <a:srgbClr val="000000"/>
                </a:solidFill>
              </a:rPr>
              <a:t>Recent CPU hours: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~130 million </a:t>
            </a:r>
            <a:r>
              <a:rPr lang="en-US" sz="2000" dirty="0" err="1">
                <a:solidFill>
                  <a:srgbClr val="000000"/>
                </a:solidFill>
              </a:rPr>
              <a:t>hrs</a:t>
            </a:r>
            <a:r>
              <a:rPr lang="en-US" sz="2000" dirty="0">
                <a:solidFill>
                  <a:srgbClr val="000000"/>
                </a:solidFill>
              </a:rPr>
              <a:t>/year (~15k cores)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~10,000 per user, per day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	(~400 cores in use)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5362220" y="1435850"/>
            <a:ext cx="3476980" cy="2893157"/>
          </a:xfrm>
          <a:prstGeom prst="roundRect">
            <a:avLst/>
          </a:prstGeom>
          <a:solidFill>
            <a:srgbClr val="C0002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362220" y="1428750"/>
            <a:ext cx="3476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  <a:latin typeface="Myriad Pro"/>
                <a:cs typeface="Myriad Pro"/>
              </a:rPr>
              <a:t>CHTC Pool</a:t>
            </a:r>
            <a:endParaRPr lang="en-US" sz="3600" b="1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78296" y="2078597"/>
            <a:ext cx="161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single-core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638800" y="2933640"/>
            <a:ext cx="1771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multi-core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705600" y="2476440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high-memory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03900" y="3467040"/>
            <a:ext cx="1003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GPUs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3637521"/>
            <a:ext cx="1064072" cy="1418763"/>
          </a:xfrm>
          <a:prstGeom prst="rect">
            <a:avLst/>
          </a:prstGeom>
          <a:effectLst>
            <a:glow rad="127000">
              <a:schemeClr val="bg1">
                <a:alpha val="24000"/>
              </a:schemeClr>
            </a:glow>
          </a:effectLst>
        </p:spPr>
      </p:pic>
      <p:sp>
        <p:nvSpPr>
          <p:cNvPr id="24" name="Rounded Rectangle 23"/>
          <p:cNvSpPr/>
          <p:nvPr/>
        </p:nvSpPr>
        <p:spPr>
          <a:xfrm>
            <a:off x="7199510" y="3010152"/>
            <a:ext cx="1254610" cy="110560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MPI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5559820" y="4115756"/>
            <a:ext cx="1254610" cy="98892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i="1">
                <a:solidFill>
                  <a:schemeClr val="bg1">
                    <a:lumMod val="85000"/>
                  </a:schemeClr>
                </a:solidFill>
              </a:rPr>
              <a:t>submit server</a:t>
            </a:r>
            <a:endParaRPr lang="en-US" sz="2000" b="1" i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3" name="Left-Right Arrow 22"/>
          <p:cNvSpPr/>
          <p:nvPr/>
        </p:nvSpPr>
        <p:spPr>
          <a:xfrm>
            <a:off x="4646126" y="4360334"/>
            <a:ext cx="1036934" cy="429573"/>
          </a:xfrm>
          <a:prstGeom prst="leftRightArrow">
            <a:avLst>
              <a:gd name="adj1" fmla="val 53152"/>
              <a:gd name="adj2" fmla="val 6514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064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Science Grid</a:t>
            </a:r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>
          <a:xfrm>
            <a:off x="381000" y="1000126"/>
            <a:ext cx="8382000" cy="3514725"/>
          </a:xfrm>
        </p:spPr>
        <p:txBody>
          <a:bodyPr/>
          <a:lstStyle/>
          <a:p>
            <a:r>
              <a:rPr lang="en-US" sz="2400" b="1" dirty="0"/>
              <a:t>HTC for Everyone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~100 contributors</a:t>
            </a:r>
          </a:p>
          <a:p>
            <a:pPr lvl="1"/>
            <a:r>
              <a:rPr lang="en-US" sz="2000" b="1" dirty="0"/>
              <a:t>Past year: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&gt;420 million jobs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&gt;1.5 billion CPU hours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&gt;200 petabytes transferred</a:t>
            </a:r>
          </a:p>
          <a:p>
            <a:pPr lvl="2"/>
            <a:endParaRPr lang="en-US" sz="1800" dirty="0">
              <a:solidFill>
                <a:schemeClr val="tx1"/>
              </a:solidFill>
            </a:endParaRPr>
          </a:p>
          <a:p>
            <a:r>
              <a:rPr lang="en-US" sz="2400" dirty="0"/>
              <a:t>Can submit jobs locally, they backfill across the country</a:t>
            </a:r>
            <a:br>
              <a:rPr lang="en-US" sz="2400" dirty="0"/>
            </a:br>
            <a:r>
              <a:rPr lang="en-US" sz="2400" dirty="0"/>
              <a:t>- interrupted at any time (but not too frequent)</a:t>
            </a:r>
          </a:p>
          <a:p>
            <a:r>
              <a:rPr lang="en-US" sz="2400" dirty="0"/>
              <a:t>http://</a:t>
            </a:r>
            <a:r>
              <a:rPr lang="en-US" sz="2400" dirty="0" err="1"/>
              <a:t>www.opensciencegrid.org</a:t>
            </a:r>
            <a:r>
              <a:rPr lang="en-US" sz="2400" dirty="0"/>
              <a:t>/</a:t>
            </a:r>
          </a:p>
        </p:txBody>
      </p:sp>
      <p:sp>
        <p:nvSpPr>
          <p:cNvPr id="25" name="object 17"/>
          <p:cNvSpPr/>
          <p:nvPr/>
        </p:nvSpPr>
        <p:spPr>
          <a:xfrm>
            <a:off x="4648200" y="1047750"/>
            <a:ext cx="4038600" cy="24053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34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  <a:r>
              <a:rPr lang="mr-IN" dirty="0"/>
              <a:t>–</a:t>
            </a:r>
            <a:r>
              <a:rPr lang="en-US" dirty="0"/>
              <a:t> 1.1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774700" y="1352550"/>
            <a:ext cx="7772400" cy="3162301"/>
          </a:xfrm>
        </p:spPr>
        <p:txBody>
          <a:bodyPr/>
          <a:lstStyle/>
          <a:p>
            <a:r>
              <a:rPr lang="en-US" sz="2800" dirty="0"/>
              <a:t>What is </a:t>
            </a:r>
            <a:r>
              <a:rPr lang="en-US" sz="2800" i="1" dirty="0"/>
              <a:t>high throughput computing (HTC) </a:t>
            </a:r>
            <a:r>
              <a:rPr lang="en-US" sz="2800" dirty="0"/>
              <a:t>?</a:t>
            </a:r>
            <a:endParaRPr lang="en-US" sz="2800" i="1" dirty="0"/>
          </a:p>
          <a:p>
            <a:r>
              <a:rPr lang="en-US" sz="2800" dirty="0"/>
              <a:t>How does the HTCondor job scheduler work?</a:t>
            </a:r>
          </a:p>
          <a:p>
            <a:r>
              <a:rPr lang="en-US" sz="2800" dirty="0"/>
              <a:t>How do you run jobs on an HTCondor compute system?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History and Status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idx="1"/>
          </p:nvPr>
        </p:nvSpPr>
        <p:spPr>
          <a:xfrm>
            <a:off x="609600" y="1000126"/>
            <a:ext cx="7937500" cy="3705224"/>
          </a:xfrm>
        </p:spPr>
        <p:txBody>
          <a:bodyPr/>
          <a:lstStyle/>
          <a:p>
            <a:r>
              <a:rPr lang="en-US" sz="2400" dirty="0"/>
              <a:t>History</a:t>
            </a:r>
          </a:p>
          <a:p>
            <a:pPr lvl="1"/>
            <a:r>
              <a:rPr lang="en-US" sz="2000" dirty="0"/>
              <a:t>Started in 1988 as a “cycle scavenger”</a:t>
            </a:r>
          </a:p>
          <a:p>
            <a:r>
              <a:rPr lang="en-US" sz="2400" dirty="0"/>
              <a:t>Today</a:t>
            </a:r>
          </a:p>
          <a:p>
            <a:pPr lvl="1"/>
            <a:r>
              <a:rPr lang="en-US" sz="2000" dirty="0"/>
              <a:t>Developed within the CHTC team by professional developers</a:t>
            </a:r>
          </a:p>
          <a:p>
            <a:pPr lvl="1"/>
            <a:r>
              <a:rPr lang="en-US" sz="2000" dirty="0"/>
              <a:t>Used all over the world, by:</a:t>
            </a:r>
          </a:p>
          <a:p>
            <a:pPr lvl="2"/>
            <a:r>
              <a:rPr lang="en-US" sz="1800" dirty="0" err="1"/>
              <a:t>Dreamworks</a:t>
            </a:r>
            <a:r>
              <a:rPr lang="en-US" sz="1800" dirty="0"/>
              <a:t>, Boeing, SpaceX, investment firms, </a:t>
            </a:r>
            <a:r>
              <a:rPr lang="mr-IN" sz="1800" dirty="0"/>
              <a:t>…</a:t>
            </a:r>
            <a:endParaRPr lang="en-US" sz="1800" dirty="0"/>
          </a:p>
          <a:p>
            <a:pPr lvl="2"/>
            <a:r>
              <a:rPr lang="en-US" sz="1800" dirty="0"/>
              <a:t>Campuses, national labs, Einstein/</a:t>
            </a:r>
            <a:r>
              <a:rPr lang="en-US" sz="1800" dirty="0" err="1"/>
              <a:t>Folding@Home</a:t>
            </a:r>
            <a:endParaRPr lang="en-US" sz="1800" dirty="0"/>
          </a:p>
          <a:p>
            <a:pPr lvl="2"/>
            <a:r>
              <a:rPr lang="en-US" sz="1800" b="1" dirty="0"/>
              <a:t>The Open Science Grid!!</a:t>
            </a:r>
          </a:p>
          <a:p>
            <a:r>
              <a:rPr lang="en-US" sz="2400" dirty="0" err="1"/>
              <a:t>Miron</a:t>
            </a:r>
            <a:r>
              <a:rPr lang="en-US" sz="2400" dirty="0"/>
              <a:t> </a:t>
            </a:r>
            <a:r>
              <a:rPr lang="en-US" sz="2400" dirty="0" err="1"/>
              <a:t>Livny</a:t>
            </a:r>
            <a:r>
              <a:rPr lang="en-US" sz="2400" dirty="0"/>
              <a:t>, CHTC Director and HTCondor PI</a:t>
            </a:r>
          </a:p>
          <a:p>
            <a:pPr lvl="1"/>
            <a:r>
              <a:rPr lang="en-US" sz="2000" dirty="0"/>
              <a:t>Professor, UW-Madison Computer Sciences</a:t>
            </a:r>
          </a:p>
        </p:txBody>
      </p:sp>
      <p:sp>
        <p:nvSpPr>
          <p:cNvPr id="27" name="object 21"/>
          <p:cNvSpPr/>
          <p:nvPr/>
        </p:nvSpPr>
        <p:spPr>
          <a:xfrm>
            <a:off x="7483597" y="3400424"/>
            <a:ext cx="1241304" cy="1447800"/>
          </a:xfrm>
          <a:prstGeom prst="rect">
            <a:avLst/>
          </a:prstGeom>
          <a:blipFill>
            <a:blip r:embed="rId2" cstate="print"/>
            <a:srcRect/>
            <a:stretch>
              <a:fillRect l="-13699" r="-21121"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pic>
        <p:nvPicPr>
          <p:cNvPr id="6" name="Picture 5" descr="HTCondor_red_blk_nota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634" y="1276350"/>
            <a:ext cx="2901587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-- How It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4699" y="1000126"/>
            <a:ext cx="7950201" cy="3514725"/>
          </a:xfrm>
        </p:spPr>
        <p:txBody>
          <a:bodyPr/>
          <a:lstStyle/>
          <a:p>
            <a:r>
              <a:rPr lang="en-US" sz="2800" dirty="0"/>
              <a:t>Submit tasks to a queue (on a </a:t>
            </a:r>
            <a:r>
              <a:rPr lang="en-US" sz="2800" b="1" i="1" u="sng" dirty="0"/>
              <a:t>submit server</a:t>
            </a:r>
            <a:r>
              <a:rPr lang="en-US" sz="2800" dirty="0"/>
              <a:t>)</a:t>
            </a:r>
          </a:p>
          <a:p>
            <a:r>
              <a:rPr lang="en-US" sz="2800" dirty="0"/>
              <a:t>HTCondor schedules them to run on computers (</a:t>
            </a:r>
            <a:r>
              <a:rPr lang="en-US" sz="2800" b="1" i="1" u="sng" dirty="0"/>
              <a:t>execute server</a:t>
            </a:r>
            <a:r>
              <a:rPr lang="en-US" sz="2800" dirty="0"/>
              <a:t>)</a:t>
            </a:r>
          </a:p>
        </p:txBody>
      </p:sp>
      <p:pic>
        <p:nvPicPr>
          <p:cNvPr id="24" name="Picture 23" descr="HTCondor_red_blk_nota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119" y="2495550"/>
            <a:ext cx="1965768" cy="464616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2119504" y="2589464"/>
            <a:ext cx="2524144" cy="1977225"/>
            <a:chOff x="3086855" y="4123553"/>
            <a:chExt cx="2524144" cy="1977225"/>
          </a:xfrm>
        </p:grpSpPr>
        <p:pic>
          <p:nvPicPr>
            <p:cNvPr id="26" name="Picture 25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submit point</a:t>
              </a:r>
            </a:p>
            <a:p>
              <a:pPr algn="ctr"/>
              <a:endParaRPr lang="en-US" dirty="0">
                <a:latin typeface="Arial"/>
                <a:cs typeface="Arial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276891" y="2571750"/>
            <a:ext cx="1344064" cy="876563"/>
            <a:chOff x="6708589" y="4275951"/>
            <a:chExt cx="1750032" cy="1141325"/>
          </a:xfrm>
        </p:grpSpPr>
        <p:pic>
          <p:nvPicPr>
            <p:cNvPr id="29" name="Picture 28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0" name="Rectangle 29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pic>
        <p:nvPicPr>
          <p:cNvPr id="31" name="Picture 30" descr="stack-of-papers-537x35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59" y="3073041"/>
            <a:ext cx="1478478" cy="963626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7647536" y="3303409"/>
            <a:ext cx="1344064" cy="876563"/>
            <a:chOff x="6708589" y="4275951"/>
            <a:chExt cx="1750032" cy="1141325"/>
          </a:xfrm>
        </p:grpSpPr>
        <p:pic>
          <p:nvPicPr>
            <p:cNvPr id="33" name="Picture 32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4" name="Rectangle 33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164349" y="4091642"/>
            <a:ext cx="1344064" cy="876563"/>
            <a:chOff x="6708589" y="4275951"/>
            <a:chExt cx="1750032" cy="1141325"/>
          </a:xfrm>
        </p:grpSpPr>
        <p:pic>
          <p:nvPicPr>
            <p:cNvPr id="36" name="Picture 35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7" name="Rectangle 3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cxnSp>
        <p:nvCxnSpPr>
          <p:cNvPr id="38" name="Straight Arrow Connector 37"/>
          <p:cNvCxnSpPr>
            <a:stCxn id="31" idx="3"/>
            <a:endCxn id="27" idx="1"/>
          </p:cNvCxnSpPr>
          <p:nvPr/>
        </p:nvCxnSpPr>
        <p:spPr>
          <a:xfrm>
            <a:off x="1602837" y="3554854"/>
            <a:ext cx="516667" cy="232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4" idx="2"/>
            <a:endCxn id="29" idx="1"/>
          </p:cNvCxnSpPr>
          <p:nvPr/>
        </p:nvCxnSpPr>
        <p:spPr>
          <a:xfrm>
            <a:off x="5967003" y="2960166"/>
            <a:ext cx="1309888" cy="4986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4" idx="2"/>
            <a:endCxn id="33" idx="1"/>
          </p:cNvCxnSpPr>
          <p:nvPr/>
        </p:nvCxnSpPr>
        <p:spPr>
          <a:xfrm>
            <a:off x="5967003" y="2960166"/>
            <a:ext cx="1680533" cy="7815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4" idx="2"/>
            <a:endCxn id="36" idx="1"/>
          </p:cNvCxnSpPr>
          <p:nvPr/>
        </p:nvCxnSpPr>
        <p:spPr>
          <a:xfrm>
            <a:off x="5967003" y="2960166"/>
            <a:ext cx="1197346" cy="156975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4" idx="2"/>
            <a:endCxn id="27" idx="3"/>
          </p:cNvCxnSpPr>
          <p:nvPr/>
        </p:nvCxnSpPr>
        <p:spPr>
          <a:xfrm flipH="1">
            <a:off x="4643648" y="2960166"/>
            <a:ext cx="1323355" cy="61791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322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Job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533399" y="1000126"/>
            <a:ext cx="8191501" cy="3514725"/>
          </a:xfrm>
        </p:spPr>
        <p:txBody>
          <a:bodyPr/>
          <a:lstStyle/>
          <a:p>
            <a:r>
              <a:rPr lang="en-US" sz="2400" b="1" i="1" dirty="0"/>
              <a:t>Job</a:t>
            </a:r>
            <a:r>
              <a:rPr lang="en-US" sz="2400" b="1" dirty="0"/>
              <a:t>: </a:t>
            </a:r>
            <a:r>
              <a:rPr lang="en-US" sz="2400" dirty="0"/>
              <a:t>An independently-scheduled unit of computing work</a:t>
            </a:r>
            <a:endParaRPr lang="en-US" sz="2000" dirty="0"/>
          </a:p>
          <a:p>
            <a:r>
              <a:rPr lang="en-US" sz="2400" dirty="0"/>
              <a:t>Three main pieces:</a:t>
            </a:r>
          </a:p>
          <a:p>
            <a:pPr marL="457093" lvl="1" indent="0">
              <a:buNone/>
            </a:pPr>
            <a:r>
              <a:rPr lang="en-US" sz="2000" b="1" dirty="0"/>
              <a:t>Executable: </a:t>
            </a:r>
            <a:r>
              <a:rPr lang="en-US" sz="2000" dirty="0"/>
              <a:t>the script or program to run</a:t>
            </a:r>
          </a:p>
          <a:p>
            <a:pPr marL="457093" lvl="1" indent="0">
              <a:buNone/>
            </a:pPr>
            <a:r>
              <a:rPr lang="en-US" sz="2000" b="1" dirty="0"/>
              <a:t>Input: </a:t>
            </a:r>
            <a:r>
              <a:rPr lang="en-US" sz="2000" dirty="0"/>
              <a:t>any options (arguments) and/or file-based information</a:t>
            </a:r>
          </a:p>
          <a:p>
            <a:pPr marL="457093" lvl="1" indent="0">
              <a:buNone/>
            </a:pPr>
            <a:r>
              <a:rPr lang="en-US" sz="2000" b="1" dirty="0"/>
              <a:t>Output: </a:t>
            </a:r>
            <a:r>
              <a:rPr lang="en-US" sz="2000" dirty="0"/>
              <a:t>any files or screen information produced by the executable</a:t>
            </a:r>
          </a:p>
          <a:p>
            <a:r>
              <a:rPr lang="en-US" sz="2400" dirty="0"/>
              <a:t>In order to run </a:t>
            </a:r>
            <a:r>
              <a:rPr lang="en-US" sz="2400" i="1" dirty="0"/>
              <a:t>many </a:t>
            </a:r>
            <a:r>
              <a:rPr lang="en-US" sz="2400" dirty="0"/>
              <a:t>jobs, executable must run on the command-line without any graphical input from the user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76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881" y="895350"/>
            <a:ext cx="2396119" cy="109253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Machine, Slot</a:t>
            </a:r>
            <a:endParaRPr lang="en-US" dirty="0"/>
          </a:p>
        </p:txBody>
      </p:sp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774700" y="1000126"/>
            <a:ext cx="7772400" cy="3800474"/>
          </a:xfrm>
        </p:spPr>
        <p:txBody>
          <a:bodyPr/>
          <a:lstStyle/>
          <a:p>
            <a:r>
              <a:rPr lang="en-US" sz="2400" b="1" i="1" dirty="0"/>
              <a:t>Machine</a:t>
            </a:r>
            <a:endParaRPr lang="en-US" sz="2000" b="1" dirty="0"/>
          </a:p>
          <a:p>
            <a:pPr lvl="1"/>
            <a:r>
              <a:rPr lang="en-US" sz="1800" dirty="0"/>
              <a:t>A whole computer (desktop or server)</a:t>
            </a:r>
          </a:p>
          <a:p>
            <a:pPr lvl="1"/>
            <a:r>
              <a:rPr lang="en-US" sz="1800" dirty="0"/>
              <a:t>Has multiple processors (</a:t>
            </a:r>
            <a:r>
              <a:rPr lang="en-US" sz="1800" b="1" i="1" dirty="0"/>
              <a:t>CPU cores</a:t>
            </a:r>
            <a:r>
              <a:rPr lang="en-US" sz="1800" dirty="0"/>
              <a:t>), some amount of </a:t>
            </a:r>
            <a:r>
              <a:rPr lang="en-US" sz="1800" b="1" dirty="0"/>
              <a:t>memory</a:t>
            </a:r>
            <a:r>
              <a:rPr lang="en-US" sz="1800" dirty="0"/>
              <a:t>, and some amount of file space (</a:t>
            </a:r>
            <a:r>
              <a:rPr lang="en-US" sz="1800" b="1" dirty="0"/>
              <a:t>disk</a:t>
            </a:r>
            <a:r>
              <a:rPr lang="en-US" sz="1800" dirty="0"/>
              <a:t>)</a:t>
            </a:r>
          </a:p>
          <a:p>
            <a:r>
              <a:rPr lang="en-US" sz="2200" b="1" i="1" dirty="0"/>
              <a:t>Slot</a:t>
            </a:r>
            <a:endParaRPr lang="en-US" sz="2200" b="1" dirty="0"/>
          </a:p>
          <a:p>
            <a:pPr lvl="1"/>
            <a:r>
              <a:rPr lang="en-US" sz="1800" b="1" dirty="0"/>
              <a:t>an assignable unit of a machine (i.e. 1 job per slot)</a:t>
            </a:r>
          </a:p>
          <a:p>
            <a:pPr lvl="1"/>
            <a:r>
              <a:rPr lang="en-US" sz="1800" dirty="0"/>
              <a:t>most often, corresponds to one core with some memory and disk</a:t>
            </a:r>
          </a:p>
          <a:p>
            <a:pPr lvl="1"/>
            <a:r>
              <a:rPr lang="en-US" sz="1800" dirty="0"/>
              <a:t>a typical machine may have 4-40 slots</a:t>
            </a:r>
          </a:p>
          <a:p>
            <a:pPr lvl="1"/>
            <a:endParaRPr lang="en-US" sz="1800" dirty="0"/>
          </a:p>
          <a:p>
            <a:r>
              <a:rPr lang="en-US" sz="2000" dirty="0"/>
              <a:t>HTCondor can break up and create new slots, dynamically, as resources become available from completed jobs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41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00151"/>
            <a:ext cx="7261226" cy="97154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On a regular basis, the central manager reviews </a:t>
            </a:r>
            <a:r>
              <a:rPr lang="en-US" b="1" i="1" dirty="0"/>
              <a:t>Job</a:t>
            </a:r>
            <a:r>
              <a:rPr lang="en-US" dirty="0"/>
              <a:t> and </a:t>
            </a:r>
            <a:r>
              <a:rPr lang="en-US" b="1" i="1" dirty="0"/>
              <a:t>Machine</a:t>
            </a:r>
            <a:r>
              <a:rPr lang="en-US" dirty="0"/>
              <a:t> attributes and matches jobs to </a:t>
            </a:r>
            <a:r>
              <a:rPr lang="en-US" b="1" i="1" dirty="0"/>
              <a:t>Slots</a:t>
            </a:r>
            <a:r>
              <a:rPr lang="en-US" dirty="0"/>
              <a:t>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85900" y="3094274"/>
            <a:ext cx="1893108" cy="1482919"/>
            <a:chOff x="3086855" y="4123553"/>
            <a:chExt cx="2524144" cy="1977225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/>
                  <a:cs typeface="Arial"/>
                </a:rPr>
                <a:t>submit</a:t>
              </a:r>
            </a:p>
            <a:p>
              <a:pPr algn="ctr"/>
              <a:endParaRPr lang="en-US" sz="1600" dirty="0">
                <a:latin typeface="Arial"/>
                <a:cs typeface="Arial"/>
              </a:endParaRPr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74442" y="2912241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52426" y="3460985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090035" y="4052160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cxnSp>
        <p:nvCxnSpPr>
          <p:cNvPr id="38" name="Straight Arrow Connector 37"/>
          <p:cNvCxnSpPr>
            <a:stCxn id="4" idx="3"/>
            <a:endCxn id="22" idx="1"/>
          </p:cNvCxnSpPr>
          <p:nvPr/>
        </p:nvCxnSpPr>
        <p:spPr>
          <a:xfrm>
            <a:off x="5482766" y="3094274"/>
            <a:ext cx="691676" cy="24596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" idx="3"/>
            <a:endCxn id="28" idx="1"/>
          </p:cNvCxnSpPr>
          <p:nvPr/>
        </p:nvCxnSpPr>
        <p:spPr>
          <a:xfrm>
            <a:off x="5482766" y="3094274"/>
            <a:ext cx="969660" cy="79470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" idx="3"/>
            <a:endCxn id="31" idx="1"/>
          </p:cNvCxnSpPr>
          <p:nvPr/>
        </p:nvCxnSpPr>
        <p:spPr>
          <a:xfrm>
            <a:off x="5482766" y="3094274"/>
            <a:ext cx="607270" cy="13858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" idx="1"/>
            <a:endCxn id="13" idx="3"/>
          </p:cNvCxnSpPr>
          <p:nvPr/>
        </p:nvCxnSpPr>
        <p:spPr>
          <a:xfrm flipH="1">
            <a:off x="3379009" y="3094274"/>
            <a:ext cx="833366" cy="7414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" name="Picture 3" descr="manage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5" y="2603982"/>
            <a:ext cx="1270391" cy="980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3" name="Rectangle 32"/>
          <p:cNvSpPr/>
          <p:nvPr/>
        </p:nvSpPr>
        <p:spPr>
          <a:xfrm>
            <a:off x="3964578" y="3491125"/>
            <a:ext cx="1722122" cy="421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central manager</a:t>
            </a:r>
          </a:p>
        </p:txBody>
      </p:sp>
      <p:pic>
        <p:nvPicPr>
          <p:cNvPr id="23" name="Picture 22" descr="HTCondor_red_blk_not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4" y="2125454"/>
            <a:ext cx="1474326" cy="34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914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Job Submission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Example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program called “</a:t>
            </a:r>
            <a:r>
              <a:rPr lang="en-US" sz="2400" dirty="0" err="1"/>
              <a:t>compare_states</a:t>
            </a:r>
            <a:r>
              <a:rPr lang="en-US" sz="2400" dirty="0"/>
              <a:t>” (executable), which compares two data files (input) and produces a single output file.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016643" y="2287767"/>
            <a:ext cx="7154426" cy="2284235"/>
            <a:chOff x="980719" y="3841928"/>
            <a:chExt cx="7154426" cy="2284235"/>
          </a:xfrm>
        </p:grpSpPr>
        <p:sp>
          <p:nvSpPr>
            <p:cNvPr id="6" name="Rectangle 5"/>
            <p:cNvSpPr/>
            <p:nvPr/>
          </p:nvSpPr>
          <p:spPr>
            <a:xfrm>
              <a:off x="980719" y="3841928"/>
              <a:ext cx="1019902" cy="9605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724918" y="4142340"/>
              <a:ext cx="1390694" cy="1318151"/>
            </a:xfrm>
            <a:prstGeom prst="rect">
              <a:avLst/>
            </a:prstGeom>
            <a:solidFill>
              <a:schemeClr val="bg2"/>
            </a:solidFill>
            <a:ln w="762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urier"/>
                  <a:cs typeface="Courier"/>
                </a:rPr>
                <a:t>compare_</a:t>
              </a:r>
            </a:p>
            <a:p>
              <a:pPr algn="ctr"/>
              <a:r>
                <a:rPr lang="en-US" sz="1600" dirty="0">
                  <a:latin typeface="Courier"/>
                  <a:cs typeface="Courier"/>
                </a:rPr>
                <a:t>states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980719" y="5075851"/>
              <a:ext cx="1027604" cy="10503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us.dat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447021" y="4322198"/>
              <a:ext cx="1688124" cy="9343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wi.dat.out</a:t>
              </a:r>
              <a:endParaRPr lang="en-US" sz="1800" dirty="0">
                <a:latin typeface="Courier"/>
                <a:cs typeface="Courier"/>
              </a:endParaRPr>
            </a:p>
          </p:txBody>
        </p:sp>
        <p:cxnSp>
          <p:nvCxnSpPr>
            <p:cNvPr id="10" name="Straight Arrow Connector 9"/>
            <p:cNvCxnSpPr>
              <a:stCxn id="9" idx="3"/>
              <a:endCxn id="8" idx="1"/>
            </p:cNvCxnSpPr>
            <p:nvPr/>
          </p:nvCxnSpPr>
          <p:spPr>
            <a:xfrm flipV="1">
              <a:off x="2008323" y="4801416"/>
              <a:ext cx="1716595" cy="7995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8" idx="3"/>
              <a:endCxn id="10" idx="1"/>
            </p:cNvCxnSpPr>
            <p:nvPr/>
          </p:nvCxnSpPr>
          <p:spPr>
            <a:xfrm flipV="1">
              <a:off x="5115612" y="4789363"/>
              <a:ext cx="1331409" cy="12053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7" idx="3"/>
              <a:endCxn id="8" idx="1"/>
            </p:cNvCxnSpPr>
            <p:nvPr/>
          </p:nvCxnSpPr>
          <p:spPr>
            <a:xfrm>
              <a:off x="2000621" y="4322198"/>
              <a:ext cx="1724297" cy="47921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2676843" y="4290110"/>
            <a:ext cx="6045881" cy="40011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2000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sz="1600" b="1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437111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loud Callout 24"/>
          <p:cNvSpPr/>
          <p:nvPr/>
        </p:nvSpPr>
        <p:spPr>
          <a:xfrm>
            <a:off x="248195" y="2951709"/>
            <a:ext cx="2050869" cy="1220241"/>
          </a:xfrm>
          <a:prstGeom prst="cloud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Translation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Submit file</a:t>
            </a:r>
            <a:r>
              <a:rPr lang="en-US" b="1" dirty="0"/>
              <a:t>: </a:t>
            </a:r>
            <a:r>
              <a:rPr lang="en-US" dirty="0"/>
              <a:t>communicates everything about your job(s) to </a:t>
            </a:r>
            <a:r>
              <a:rPr lang="en-US" dirty="0" err="1"/>
              <a:t>HTCondor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884662" y="2427575"/>
            <a:ext cx="3041830" cy="224676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ourier"/>
                <a:cs typeface="Courier"/>
              </a:rPr>
              <a:t>executable = </a:t>
            </a:r>
            <a:r>
              <a:rPr lang="en-US" sz="1000" dirty="0" err="1">
                <a:latin typeface="Courier"/>
                <a:cs typeface="Courier"/>
              </a:rPr>
              <a:t>compare_states</a:t>
            </a:r>
            <a:endParaRPr lang="en-US" sz="1000" dirty="0">
              <a:latin typeface="Courier"/>
              <a:cs typeface="Courier"/>
            </a:endParaRPr>
          </a:p>
          <a:p>
            <a:r>
              <a:rPr lang="en-US" sz="1000" dirty="0">
                <a:latin typeface="Courier"/>
                <a:cs typeface="Courier"/>
              </a:rPr>
              <a:t>arguments = </a:t>
            </a:r>
            <a:r>
              <a:rPr lang="en-US" sz="1000" dirty="0" err="1">
                <a:latin typeface="Courier"/>
                <a:cs typeface="Courier"/>
              </a:rPr>
              <a:t>wi.dat</a:t>
            </a:r>
            <a:r>
              <a:rPr lang="en-US" sz="1000" dirty="0">
                <a:latin typeface="Courier"/>
                <a:cs typeface="Courier"/>
              </a:rPr>
              <a:t> </a:t>
            </a:r>
            <a:r>
              <a:rPr lang="en-US" sz="1000" dirty="0" err="1">
                <a:latin typeface="Courier"/>
                <a:cs typeface="Courier"/>
              </a:rPr>
              <a:t>us.dat</a:t>
            </a:r>
            <a:r>
              <a:rPr lang="en-US" sz="1000" dirty="0">
                <a:latin typeface="Courier"/>
                <a:cs typeface="Courier"/>
              </a:rPr>
              <a:t> </a:t>
            </a:r>
            <a:r>
              <a:rPr lang="en-US" sz="1000" dirty="0" err="1">
                <a:latin typeface="Courier"/>
                <a:cs typeface="Courier"/>
              </a:rPr>
              <a:t>wi.dat.out</a:t>
            </a:r>
            <a:endParaRPr lang="en-US" sz="1000" dirty="0">
              <a:latin typeface="Courier"/>
              <a:cs typeface="Courier"/>
            </a:endParaRPr>
          </a:p>
          <a:p>
            <a:endParaRPr lang="en-US" sz="1000" dirty="0">
              <a:latin typeface="Courier"/>
              <a:cs typeface="Courier"/>
            </a:endParaRPr>
          </a:p>
          <a:p>
            <a:r>
              <a:rPr lang="en-US" sz="1000" dirty="0" err="1">
                <a:latin typeface="Courier"/>
                <a:cs typeface="Courier"/>
              </a:rPr>
              <a:t>transfer_input_files</a:t>
            </a:r>
            <a:r>
              <a:rPr lang="en-US" sz="1000" dirty="0">
                <a:latin typeface="Courier"/>
                <a:cs typeface="Courier"/>
              </a:rPr>
              <a:t> = </a:t>
            </a:r>
            <a:r>
              <a:rPr lang="en-US" sz="1000" dirty="0" err="1">
                <a:latin typeface="Courier"/>
                <a:cs typeface="Courier"/>
              </a:rPr>
              <a:t>us.dat</a:t>
            </a:r>
            <a:r>
              <a:rPr lang="en-US" sz="1000" dirty="0">
                <a:latin typeface="Courier"/>
                <a:cs typeface="Courier"/>
              </a:rPr>
              <a:t>, </a:t>
            </a:r>
            <a:r>
              <a:rPr lang="en-US" sz="1000" dirty="0" err="1">
                <a:latin typeface="Courier"/>
                <a:cs typeface="Courier"/>
              </a:rPr>
              <a:t>wi.dat</a:t>
            </a:r>
            <a:endParaRPr lang="en-US" sz="1000" dirty="0">
              <a:latin typeface="Courier"/>
              <a:cs typeface="Courier"/>
            </a:endParaRPr>
          </a:p>
          <a:p>
            <a:endParaRPr lang="en-US" sz="1000" dirty="0">
              <a:latin typeface="Courier"/>
              <a:cs typeface="Courier"/>
            </a:endParaRPr>
          </a:p>
          <a:p>
            <a:r>
              <a:rPr lang="en-US" sz="1000" dirty="0">
                <a:latin typeface="Courier"/>
                <a:cs typeface="Courier"/>
              </a:rPr>
              <a:t>log = </a:t>
            </a:r>
            <a:r>
              <a:rPr lang="en-US" sz="1000" dirty="0" err="1">
                <a:latin typeface="Courier"/>
                <a:cs typeface="Courier"/>
              </a:rPr>
              <a:t>job.log</a:t>
            </a:r>
            <a:endParaRPr lang="en-US" sz="1000" dirty="0">
              <a:latin typeface="Courier"/>
              <a:cs typeface="Courier"/>
            </a:endParaRPr>
          </a:p>
          <a:p>
            <a:r>
              <a:rPr lang="en-US" sz="1000" dirty="0">
                <a:latin typeface="Courier"/>
                <a:cs typeface="Courier"/>
              </a:rPr>
              <a:t>output = </a:t>
            </a:r>
            <a:r>
              <a:rPr lang="en-US" sz="1000" dirty="0" err="1">
                <a:latin typeface="Courier"/>
                <a:cs typeface="Courier"/>
              </a:rPr>
              <a:t>job.out</a:t>
            </a:r>
            <a:endParaRPr lang="en-US" sz="1000" dirty="0">
              <a:latin typeface="Courier"/>
              <a:cs typeface="Courier"/>
            </a:endParaRPr>
          </a:p>
          <a:p>
            <a:r>
              <a:rPr lang="en-US" sz="1000" dirty="0">
                <a:latin typeface="Courier"/>
                <a:cs typeface="Courier"/>
              </a:rPr>
              <a:t>error = </a:t>
            </a:r>
            <a:r>
              <a:rPr lang="en-US" sz="1000" dirty="0" err="1">
                <a:latin typeface="Courier"/>
                <a:cs typeface="Courier"/>
              </a:rPr>
              <a:t>job.err</a:t>
            </a:r>
            <a:endParaRPr lang="en-US" sz="1000" dirty="0">
              <a:latin typeface="Courier"/>
              <a:cs typeface="Courier"/>
            </a:endParaRPr>
          </a:p>
          <a:p>
            <a:endParaRPr lang="en-US" sz="1000" dirty="0">
              <a:latin typeface="Courier"/>
              <a:cs typeface="Courier"/>
            </a:endParaRPr>
          </a:p>
          <a:p>
            <a:r>
              <a:rPr lang="en-US" sz="1000" dirty="0" err="1">
                <a:latin typeface="Courier"/>
                <a:cs typeface="Courier"/>
              </a:rPr>
              <a:t>request_cpus</a:t>
            </a:r>
            <a:r>
              <a:rPr lang="en-US" sz="1000" dirty="0">
                <a:latin typeface="Courier"/>
                <a:cs typeface="Courier"/>
              </a:rPr>
              <a:t> = 1</a:t>
            </a:r>
          </a:p>
          <a:p>
            <a:r>
              <a:rPr lang="en-US" sz="1000" dirty="0" err="1">
                <a:latin typeface="Courier"/>
                <a:cs typeface="Courier"/>
              </a:rPr>
              <a:t>request_disk</a:t>
            </a:r>
            <a:r>
              <a:rPr lang="en-US" sz="1000" dirty="0">
                <a:latin typeface="Courier"/>
                <a:cs typeface="Courier"/>
              </a:rPr>
              <a:t> = 20MB</a:t>
            </a:r>
          </a:p>
          <a:p>
            <a:r>
              <a:rPr lang="en-US" sz="1000" dirty="0" err="1">
                <a:latin typeface="Courier"/>
                <a:cs typeface="Courier"/>
              </a:rPr>
              <a:t>request_memory</a:t>
            </a:r>
            <a:r>
              <a:rPr lang="en-US" sz="1000" dirty="0">
                <a:latin typeface="Courier"/>
                <a:cs typeface="Courier"/>
              </a:rPr>
              <a:t> = 20MB</a:t>
            </a:r>
          </a:p>
          <a:p>
            <a:endParaRPr lang="en-US" sz="1000" dirty="0">
              <a:latin typeface="Courier"/>
              <a:cs typeface="Courier"/>
            </a:endParaRPr>
          </a:p>
          <a:p>
            <a:r>
              <a:rPr lang="en-US" sz="1000" dirty="0">
                <a:latin typeface="Courier"/>
                <a:cs typeface="Courier"/>
              </a:rPr>
              <a:t>queue 1</a:t>
            </a:r>
          </a:p>
        </p:txBody>
      </p:sp>
      <p:pic>
        <p:nvPicPr>
          <p:cNvPr id="13" name="Picture 12" descr="HTCondor_red_blk_nota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4491" y="3310970"/>
            <a:ext cx="2254709" cy="479980"/>
          </a:xfrm>
          <a:prstGeom prst="rect">
            <a:avLst/>
          </a:prstGeom>
        </p:spPr>
      </p:pic>
      <p:cxnSp>
        <p:nvCxnSpPr>
          <p:cNvPr id="15" name="Straight Arrow Connector 14"/>
          <p:cNvCxnSpPr>
            <a:stCxn id="12" idx="3"/>
            <a:endCxn id="13" idx="1"/>
          </p:cNvCxnSpPr>
          <p:nvPr/>
        </p:nvCxnSpPr>
        <p:spPr>
          <a:xfrm>
            <a:off x="5926492" y="3550960"/>
            <a:ext cx="657999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35728" y="3338247"/>
            <a:ext cx="187371" cy="17959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139876" y="3394415"/>
            <a:ext cx="255490" cy="24645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762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Courier"/>
              <a:cs typeface="Courier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5728" y="3568954"/>
            <a:ext cx="188785" cy="196378"/>
          </a:xfrm>
          <a:prstGeom prst="rect">
            <a:avLst/>
          </a:prstGeom>
          <a:solidFill>
            <a:srgbClr val="9998FF"/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639966" y="3428043"/>
            <a:ext cx="310132" cy="17469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 dirty="0">
              <a:ln>
                <a:solidFill>
                  <a:srgbClr val="008000"/>
                </a:solidFill>
              </a:ln>
              <a:solidFill>
                <a:srgbClr val="CCFFCC"/>
              </a:solidFill>
              <a:latin typeface="Courier"/>
              <a:cs typeface="Courier"/>
            </a:endParaRPr>
          </a:p>
        </p:txBody>
      </p:sp>
      <p:cxnSp>
        <p:nvCxnSpPr>
          <p:cNvPr id="22" name="Straight Arrow Connector 21"/>
          <p:cNvCxnSpPr>
            <a:stCxn id="20" idx="3"/>
            <a:endCxn id="19" idx="1"/>
          </p:cNvCxnSpPr>
          <p:nvPr/>
        </p:nvCxnSpPr>
        <p:spPr>
          <a:xfrm flipV="1">
            <a:off x="824513" y="3510168"/>
            <a:ext cx="315363" cy="164450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9" idx="3"/>
            <a:endCxn id="21" idx="1"/>
          </p:cNvCxnSpPr>
          <p:nvPr/>
        </p:nvCxnSpPr>
        <p:spPr>
          <a:xfrm flipV="1">
            <a:off x="1395366" y="3515277"/>
            <a:ext cx="244600" cy="2479"/>
          </a:xfrm>
          <a:prstGeom prst="straightConnector1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8" idx="3"/>
            <a:endCxn id="19" idx="1"/>
          </p:cNvCxnSpPr>
          <p:nvPr/>
        </p:nvCxnSpPr>
        <p:spPr>
          <a:xfrm>
            <a:off x="823099" y="3423564"/>
            <a:ext cx="316777" cy="98559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5" idx="2"/>
            <a:endCxn id="12" idx="1"/>
          </p:cNvCxnSpPr>
          <p:nvPr/>
        </p:nvCxnSpPr>
        <p:spPr>
          <a:xfrm flipV="1">
            <a:off x="2297355" y="3550960"/>
            <a:ext cx="587307" cy="1087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3448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 to Success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Work hard</a:t>
            </a:r>
          </a:p>
          <a:p>
            <a:r>
              <a:rPr lang="en-US" sz="2800" dirty="0"/>
              <a:t>Ask questions!</a:t>
            </a:r>
          </a:p>
          <a:p>
            <a:pPr marL="457093" lvl="1" indent="0">
              <a:buNone/>
            </a:pPr>
            <a:r>
              <a:rPr lang="is-IS" sz="2400" dirty="0"/>
              <a:t>…during lectures</a:t>
            </a:r>
          </a:p>
          <a:p>
            <a:pPr marL="457093" lvl="1" indent="0">
              <a:buNone/>
            </a:pPr>
            <a:r>
              <a:rPr lang="is-IS" sz="2400" dirty="0"/>
              <a:t>...during exercises</a:t>
            </a:r>
          </a:p>
          <a:p>
            <a:pPr marL="457093" lvl="1" indent="0">
              <a:buNone/>
            </a:pPr>
            <a:r>
              <a:rPr lang="is-IS" sz="2400" dirty="0"/>
              <a:t>...during breaks</a:t>
            </a:r>
          </a:p>
          <a:p>
            <a:pPr marL="457093" lvl="1" indent="0">
              <a:buNone/>
            </a:pPr>
            <a:r>
              <a:rPr lang="is-IS" sz="2400" dirty="0"/>
              <a:t>...during meals</a:t>
            </a:r>
          </a:p>
          <a:p>
            <a:r>
              <a:rPr lang="is-IS" sz="2800" dirty="0"/>
              <a:t>If we do not know an answer, we will try to find the person who does.</a:t>
            </a:r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3525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List your 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executable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/>
              <a:t>and any 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arguments</a:t>
            </a:r>
            <a:r>
              <a:rPr lang="en-US" sz="2400" dirty="0"/>
              <a:t> it takes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Arguments are any options passed to the executable from the command line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924506" y="2315664"/>
            <a:ext cx="1390694" cy="742759"/>
          </a:xfrm>
          <a:prstGeom prst="rect">
            <a:avLst/>
          </a:prstGeom>
          <a:solidFill>
            <a:schemeClr val="bg2"/>
          </a:solidFill>
          <a:ln w="76200" cmpd="sng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urier"/>
                <a:cs typeface="Courier"/>
              </a:rPr>
              <a:t>compare_</a:t>
            </a:r>
          </a:p>
          <a:p>
            <a:pPr algn="ctr"/>
            <a:r>
              <a:rPr lang="en-US" dirty="0">
                <a:latin typeface="Courier"/>
                <a:cs typeface="Courier"/>
              </a:rPr>
              <a:t>states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724400" y="4629150"/>
            <a:ext cx="4114800" cy="27699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259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Comma separated list of </a:t>
            </a:r>
            <a:r>
              <a:rPr lang="en-US" sz="2400" b="1" dirty="0"/>
              <a:t>input files to transfer </a:t>
            </a:r>
            <a:r>
              <a:rPr lang="en-US" sz="2400" dirty="0"/>
              <a:t>to the slot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324600" y="2495550"/>
            <a:ext cx="1019902" cy="7204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24600" y="3420992"/>
            <a:ext cx="1027604" cy="7877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207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Rectangle 8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42" name="Content Placeholder 4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HTCondor will transfer back all new and changed files (output) from the job, automatically.</a:t>
            </a:r>
          </a:p>
        </p:txBody>
      </p:sp>
      <p:sp>
        <p:nvSpPr>
          <p:cNvPr id="3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019800" y="3181350"/>
            <a:ext cx="1688124" cy="7007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wi.dat.out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9" name="Content Placeholder 3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" name="Content Placeholder 3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b="1" dirty="0">
                <a:latin typeface="Courier"/>
                <a:cs typeface="Courier"/>
              </a:rPr>
              <a:t>log</a:t>
            </a:r>
            <a:r>
              <a:rPr lang="en-US" sz="2400" dirty="0"/>
              <a:t>: </a:t>
            </a:r>
            <a:r>
              <a:rPr lang="en-US" sz="2000" dirty="0"/>
              <a:t>file created by HTCondor to track job progress</a:t>
            </a:r>
          </a:p>
          <a:p>
            <a:pPr lvl="1"/>
            <a:r>
              <a:rPr lang="en-US" sz="2000" i="1" dirty="0"/>
              <a:t>Explored in exercises!</a:t>
            </a:r>
          </a:p>
          <a:p>
            <a:r>
              <a:rPr lang="en-US" sz="2400" b="1" dirty="0">
                <a:latin typeface="Courier"/>
                <a:cs typeface="Courier"/>
              </a:rPr>
              <a:t>output</a:t>
            </a:r>
            <a:r>
              <a:rPr lang="en-US" sz="2400" dirty="0">
                <a:latin typeface="Courier"/>
                <a:cs typeface="Courier"/>
              </a:rPr>
              <a:t>/</a:t>
            </a:r>
            <a:r>
              <a:rPr lang="en-US" sz="2400" b="1" dirty="0">
                <a:latin typeface="Courier"/>
                <a:cs typeface="Courier"/>
              </a:rPr>
              <a:t>error</a:t>
            </a:r>
            <a:r>
              <a:rPr lang="en-US" sz="2400" dirty="0"/>
              <a:t>: </a:t>
            </a:r>
            <a:r>
              <a:rPr lang="en-US" sz="2000" dirty="0"/>
              <a:t>captures </a:t>
            </a:r>
            <a:r>
              <a:rPr lang="en-US" sz="2000" dirty="0" err="1"/>
              <a:t>stdout</a:t>
            </a:r>
            <a:r>
              <a:rPr lang="en-US" sz="2000" dirty="0"/>
              <a:t> and </a:t>
            </a:r>
            <a:r>
              <a:rPr lang="en-US" sz="2000" dirty="0" err="1"/>
              <a:t>stderr</a:t>
            </a:r>
            <a:r>
              <a:rPr lang="en-US" sz="2000" dirty="0"/>
              <a:t> from your program (what would otherwise be printed to the terminal)</a:t>
            </a:r>
          </a:p>
        </p:txBody>
      </p:sp>
      <p:sp>
        <p:nvSpPr>
          <p:cNvPr id="36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Rectangle 37"/>
          <p:cNvSpPr/>
          <p:nvPr/>
        </p:nvSpPr>
        <p:spPr bwMode="auto">
          <a:xfrm>
            <a:off x="381000" y="2419350"/>
            <a:ext cx="4191000" cy="7620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request</a:t>
            </a:r>
            <a:r>
              <a:rPr lang="en-US" sz="2400" dirty="0"/>
              <a:t> the resources your job needs.</a:t>
            </a:r>
          </a:p>
          <a:p>
            <a:pPr lvl="1"/>
            <a:r>
              <a:rPr lang="en-US" sz="2000" i="1" dirty="0"/>
              <a:t>More on this later!</a:t>
            </a:r>
          </a:p>
          <a:p>
            <a:r>
              <a:rPr lang="en-US" sz="2400" b="1" dirty="0">
                <a:latin typeface="Courier"/>
                <a:cs typeface="Courier"/>
              </a:rPr>
              <a:t>queue</a:t>
            </a:r>
            <a:r>
              <a:rPr lang="en-US" sz="2400" dirty="0"/>
              <a:t>: keyword indicating “create 1 job”</a:t>
            </a:r>
          </a:p>
        </p:txBody>
      </p:sp>
      <p:sp>
        <p:nvSpPr>
          <p:cNvPr id="2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Rectangle 29"/>
          <p:cNvSpPr/>
          <p:nvPr/>
        </p:nvSpPr>
        <p:spPr bwMode="auto">
          <a:xfrm>
            <a:off x="381000" y="3257550"/>
            <a:ext cx="4191000" cy="1219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and monitoring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8170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and Monitoring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350"/>
            <a:ext cx="8305800" cy="1943100"/>
          </a:xfrm>
        </p:spPr>
        <p:txBody>
          <a:bodyPr>
            <a:normAutofit/>
          </a:bodyPr>
          <a:lstStyle/>
          <a:p>
            <a:r>
              <a:rPr lang="en-US" sz="2400" dirty="0"/>
              <a:t>To submit a job/jobs: 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condor_submit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000" b="1" i="1" dirty="0" err="1">
                <a:solidFill>
                  <a:srgbClr val="CB3A46"/>
                </a:solidFill>
                <a:latin typeface="Courier"/>
                <a:cs typeface="Courier"/>
              </a:rPr>
              <a:t>submit_file</a:t>
            </a:r>
            <a:endParaRPr lang="en-US" sz="2000" b="1" i="1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400" dirty="0"/>
              <a:t>To monitor submitted jobs: 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condor_q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1000" y="2038350"/>
            <a:ext cx="8382000" cy="738664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FFFFFF"/>
                </a:solidFill>
                <a:latin typeface="Courier"/>
                <a:cs typeface="Courier"/>
              </a:rPr>
              <a:t>condor_submit</a:t>
            </a:r>
            <a:r>
              <a:rPr lang="en-US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rgbClr val="FFFFFF"/>
                </a:solidFill>
                <a:latin typeface="Courier"/>
                <a:cs typeface="Courier"/>
              </a:rPr>
              <a:t>job.submit</a:t>
            </a:r>
            <a:endParaRPr lang="en-US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Submitting job(s).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job(s) submitted to cluster 128.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2831472"/>
            <a:ext cx="8382000" cy="160043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endParaRPr lang="en-US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submit-5.chtc.wisc.edu : &lt;128.104.101.92:9618?... @ 05/01/17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alice  CMD: compare_states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4919" y="470697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condor_submit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condor_q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7371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874416"/>
            <a:ext cx="8229600" cy="2485504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By default, </a:t>
            </a:r>
            <a:r>
              <a:rPr lang="en-US" sz="2400" b="1" dirty="0" err="1">
                <a:solidFill>
                  <a:schemeClr val="tx1"/>
                </a:solidFill>
                <a:latin typeface="Courier"/>
                <a:cs typeface="Courier"/>
              </a:rPr>
              <a:t>condor_q</a:t>
            </a:r>
            <a:r>
              <a:rPr lang="en-US" sz="2400" dirty="0">
                <a:solidFill>
                  <a:schemeClr val="tx1"/>
                </a:solidFill>
              </a:rPr>
              <a:t> shows </a:t>
            </a:r>
            <a:r>
              <a:rPr lang="en-US" sz="2400" u="sng" dirty="0">
                <a:solidFill>
                  <a:schemeClr val="tx1"/>
                </a:solidFill>
              </a:rPr>
              <a:t>your jobs only </a:t>
            </a:r>
            <a:r>
              <a:rPr lang="en-US" sz="2400" dirty="0">
                <a:solidFill>
                  <a:schemeClr val="tx1"/>
                </a:solidFill>
              </a:rPr>
              <a:t>and </a:t>
            </a:r>
            <a:r>
              <a:rPr lang="en-US" sz="2400" u="sng" dirty="0">
                <a:solidFill>
                  <a:schemeClr val="tx1"/>
                </a:solidFill>
              </a:rPr>
              <a:t>batches</a:t>
            </a:r>
            <a:r>
              <a:rPr lang="en-US" sz="2400" dirty="0">
                <a:solidFill>
                  <a:schemeClr val="tx1"/>
                </a:solidFill>
              </a:rPr>
              <a:t> jobs that were submitted together: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solidFill>
                  <a:schemeClr val="tx1"/>
                </a:solidFill>
              </a:rPr>
              <a:t>Limit </a:t>
            </a:r>
            <a:r>
              <a:rPr lang="en-US" sz="24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2400" dirty="0">
                <a:solidFill>
                  <a:schemeClr val="tx1"/>
                </a:solidFill>
              </a:rPr>
              <a:t> by username, </a:t>
            </a:r>
            <a:r>
              <a:rPr lang="en-US" sz="2400" i="1" dirty="0" err="1">
                <a:solidFill>
                  <a:srgbClr val="CB3A46"/>
                </a:solidFill>
                <a:latin typeface="Courier"/>
                <a:cs typeface="Courier"/>
              </a:rPr>
              <a:t>ClusterId</a:t>
            </a:r>
            <a:r>
              <a:rPr lang="en-US" sz="2400" dirty="0">
                <a:solidFill>
                  <a:srgbClr val="CB3A46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or full </a:t>
            </a:r>
            <a:r>
              <a:rPr lang="en-US" sz="2400" i="1" dirty="0" err="1">
                <a:solidFill>
                  <a:srgbClr val="CB3A46"/>
                </a:solidFill>
                <a:latin typeface="Courier"/>
                <a:cs typeface="Courier"/>
              </a:rPr>
              <a:t>JobId</a:t>
            </a:r>
            <a:r>
              <a:rPr lang="en-US" sz="2400" dirty="0">
                <a:solidFill>
                  <a:srgbClr val="000000"/>
                </a:solidFill>
              </a:rPr>
              <a:t>, (denoted </a:t>
            </a:r>
            <a:r>
              <a:rPr lang="en-US" sz="2400" dirty="0">
                <a:solidFill>
                  <a:srgbClr val="CB3A46"/>
                </a:solidFill>
                <a:latin typeface="Courier"/>
                <a:cs typeface="Courier"/>
              </a:rPr>
              <a:t>[U/C/J]</a:t>
            </a:r>
            <a:r>
              <a:rPr lang="en-US" sz="2400" dirty="0">
                <a:solidFill>
                  <a:srgbClr val="000000"/>
                </a:solidFill>
                <a:cs typeface="Arial"/>
              </a:rPr>
              <a:t> in following slides).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399" y="1837603"/>
            <a:ext cx="8191501" cy="160043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endParaRPr lang="en-US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submit-5.chtc.wisc.edu : &lt;128.104.101.92:9618?... @ 05/01/17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alice  CMD: compare_states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81600" y="3405485"/>
            <a:ext cx="3733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CB3A46"/>
                </a:solidFill>
                <a:latin typeface="Courier"/>
                <a:cs typeface="Courier"/>
              </a:rPr>
              <a:t>JobId</a:t>
            </a:r>
            <a:r>
              <a:rPr lang="en-US" sz="2000" dirty="0">
                <a:solidFill>
                  <a:srgbClr val="000000"/>
                </a:solidFill>
              </a:rPr>
              <a:t> =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ClusterId</a:t>
            </a:r>
            <a:r>
              <a:rPr lang="en-US" sz="2000" dirty="0">
                <a:solidFill>
                  <a:srgbClr val="CB3A46"/>
                </a:solidFill>
              </a:rPr>
              <a:t> .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ProcId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8102999" y="2980603"/>
            <a:ext cx="0" cy="53026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463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1047750"/>
            <a:ext cx="8191501" cy="3660994"/>
          </a:xfrm>
        </p:spPr>
        <p:txBody>
          <a:bodyPr/>
          <a:lstStyle/>
          <a:p>
            <a:r>
              <a:rPr lang="en-US" sz="2400" dirty="0"/>
              <a:t>To see individual job details, use: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</a:t>
            </a:r>
            <a:r>
              <a:rPr lang="en-US" sz="2400" b="1" dirty="0" err="1">
                <a:latin typeface="Courier"/>
                <a:cs typeface="Courier"/>
              </a:rPr>
              <a:t>condor_q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mr-IN" sz="2400" b="1" dirty="0">
                <a:solidFill>
                  <a:srgbClr val="CB3A46"/>
                </a:solidFill>
                <a:latin typeface="Courier"/>
                <a:cs typeface="Courier"/>
              </a:rPr>
              <a:t>–</a:t>
            </a: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nobatch</a:t>
            </a: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We will use the </a:t>
            </a:r>
            <a:r>
              <a:rPr lang="en-US" sz="2400" b="1" dirty="0">
                <a:latin typeface="Courier"/>
                <a:cs typeface="Courier"/>
              </a:rPr>
              <a:t>-</a:t>
            </a:r>
            <a:r>
              <a:rPr lang="en-US" sz="2400" b="1" dirty="0" err="1">
                <a:latin typeface="Courier"/>
                <a:cs typeface="Courier"/>
              </a:rPr>
              <a:t>nobatch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dirty="0"/>
              <a:t>option in the following slides to see extra detail about what is happening with a job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399" y="2114312"/>
            <a:ext cx="8191501" cy="1384995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rgbClr val="FFFFFF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rgbClr val="FFFFFF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&lt;128.104.101.92:9618?...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8580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Idle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314704" y="2780875"/>
            <a:ext cx="24190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job.out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job.err</a:t>
            </a:r>
            <a:endParaRPr lang="en-US" b="1" dirty="0">
              <a:latin typeface="Courier"/>
              <a:cs typeface="Courier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81000" y="1047750"/>
            <a:ext cx="8343901" cy="120032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-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nobatch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&lt;128.104.101.92:9618?...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5" name="Oval 54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6" name="Oval 55"/>
          <p:cNvSpPr/>
          <p:nvPr/>
        </p:nvSpPr>
        <p:spPr>
          <a:xfrm>
            <a:off x="3124200" y="1960091"/>
            <a:ext cx="10372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Rectangle 7"/>
          <p:cNvSpPr/>
          <p:nvPr/>
        </p:nvSpPr>
        <p:spPr>
          <a:xfrm>
            <a:off x="1219200" y="2383265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64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4000" dirty="0"/>
              <a:t>Serial Computing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73381" y="2647950"/>
            <a:ext cx="5622619" cy="1685925"/>
          </a:xfrm>
        </p:spPr>
        <p:txBody>
          <a:bodyPr/>
          <a:lstStyle/>
          <a:p>
            <a:r>
              <a:rPr lang="en-US" sz="2000" dirty="0"/>
              <a:t>Serial execution, running on one processor (CPU core) at a time</a:t>
            </a:r>
          </a:p>
          <a:p>
            <a:r>
              <a:rPr lang="en-US" sz="2000" dirty="0"/>
              <a:t>Overall compute time grows significantly as individual tasks get more complicated (long) or if the number of tasks increases</a:t>
            </a:r>
          </a:p>
          <a:p>
            <a:r>
              <a:rPr lang="en-US" sz="2000" b="1" i="1" dirty="0"/>
              <a:t>How can you speed things up?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1685" y="971550"/>
            <a:ext cx="755515" cy="4026228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7002240" y="971550"/>
            <a:ext cx="0" cy="3961825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16200000">
            <a:off x="5770739" y="2203051"/>
            <a:ext cx="1767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time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87141" y="1123950"/>
            <a:ext cx="52787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What many </a:t>
            </a:r>
          </a:p>
          <a:p>
            <a:r>
              <a:rPr lang="en-US" sz="4000" b="1" dirty="0"/>
              <a:t>programs look like: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7020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Starts</a:t>
            </a:r>
          </a:p>
        </p:txBody>
      </p:sp>
      <p:sp>
        <p:nvSpPr>
          <p:cNvPr id="3" name="Rectangle 2"/>
          <p:cNvSpPr/>
          <p:nvPr/>
        </p:nvSpPr>
        <p:spPr>
          <a:xfrm>
            <a:off x="3900398" y="2917615"/>
            <a:ext cx="1814602" cy="976556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pPr algn="ctr"/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pPr algn="ctr"/>
            <a:r>
              <a:rPr lang="en-US" dirty="0" err="1">
                <a:latin typeface="Courier"/>
                <a:cs typeface="Courier"/>
              </a:rPr>
              <a:t>us.dat</a:t>
            </a:r>
            <a:endParaRPr lang="en-US" dirty="0"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843253" y="3050233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0032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-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nobatch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&lt;128.104.101.92:9618?...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0+00:00:00 &lt;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18" name="Oval 17"/>
          <p:cNvSpPr/>
          <p:nvPr/>
        </p:nvSpPr>
        <p:spPr>
          <a:xfrm>
            <a:off x="4724400" y="1504950"/>
            <a:ext cx="457200" cy="466153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3" name="Rectangle 22"/>
          <p:cNvSpPr/>
          <p:nvPr/>
        </p:nvSpPr>
        <p:spPr>
          <a:xfrm>
            <a:off x="5867649" y="2777084"/>
            <a:ext cx="2438151" cy="20235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314704" y="2780875"/>
            <a:ext cx="24190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job.out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job.err</a:t>
            </a:r>
            <a:endParaRPr lang="en-US" b="1" dirty="0">
              <a:latin typeface="Courier"/>
              <a:cs typeface="Courier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81947" y="240005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Node</a:t>
            </a:r>
          </a:p>
        </p:txBody>
      </p:sp>
    </p:spTree>
    <p:extLst>
      <p:ext uri="{BB962C8B-B14F-4D97-AF65-F5344CB8AC3E}">
        <p14:creationId xmlns:p14="http://schemas.microsoft.com/office/powerpoint/2010/main" val="6910107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Running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0" y="1047750"/>
            <a:ext cx="8343901" cy="120032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-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nobatch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&lt;128.104.101.92:9618?...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0+00:01:08 R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867400" y="2777082"/>
            <a:ext cx="24384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stderr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stdout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wi.dat.out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Oval 13"/>
          <p:cNvSpPr/>
          <p:nvPr/>
        </p:nvSpPr>
        <p:spPr>
          <a:xfrm>
            <a:off x="3991934" y="1960091"/>
            <a:ext cx="11896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Rectangle 18"/>
          <p:cNvSpPr/>
          <p:nvPr/>
        </p:nvSpPr>
        <p:spPr>
          <a:xfrm>
            <a:off x="1314704" y="2780875"/>
            <a:ext cx="24190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job.out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job.err</a:t>
            </a:r>
            <a:endParaRPr lang="en-US" b="1" dirty="0">
              <a:latin typeface="Courier"/>
              <a:cs typeface="Courier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Node</a:t>
            </a:r>
          </a:p>
        </p:txBody>
      </p:sp>
    </p:spTree>
    <p:extLst>
      <p:ext uri="{BB962C8B-B14F-4D97-AF65-F5344CB8AC3E}">
        <p14:creationId xmlns:p14="http://schemas.microsoft.com/office/powerpoint/2010/main" val="22607866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151310" y="3261217"/>
            <a:ext cx="1350498" cy="90422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urier"/>
                <a:cs typeface="Courier"/>
              </a:rPr>
              <a:t>stderr</a:t>
            </a:r>
            <a:endParaRPr lang="en-US" dirty="0">
              <a:latin typeface="Courier"/>
              <a:cs typeface="Courier"/>
            </a:endParaRPr>
          </a:p>
          <a:p>
            <a:pPr algn="ctr"/>
            <a:r>
              <a:rPr lang="en-US" dirty="0" err="1">
                <a:latin typeface="Courier"/>
                <a:cs typeface="Courier"/>
              </a:rPr>
              <a:t>stdout</a:t>
            </a:r>
            <a:endParaRPr lang="en-US" dirty="0">
              <a:latin typeface="Courier"/>
              <a:cs typeface="Courier"/>
            </a:endParaRPr>
          </a:p>
          <a:p>
            <a:pPr algn="ctr"/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843253" y="4135295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0032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-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nobatch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&lt;128.104.101.92:9618?...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  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0+00:02:02 &gt;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867400" y="2777082"/>
            <a:ext cx="24384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stderr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stdout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wi.dat.out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314704" y="2780875"/>
            <a:ext cx="24190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job.out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job.err</a:t>
            </a:r>
            <a:endParaRPr lang="en-US" b="1" dirty="0">
              <a:latin typeface="Courier"/>
              <a:cs typeface="Courier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Node</a:t>
            </a:r>
          </a:p>
        </p:txBody>
      </p:sp>
      <p:sp>
        <p:nvSpPr>
          <p:cNvPr id="23" name="Oval 2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8054670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 (cont.)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1" y="1047750"/>
            <a:ext cx="8343900" cy="120032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-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nobatch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&lt;128.104.101.92:9618?...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        SUBMITTED     RUN_TIME ST PRI SIZE CMD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0 jobs; 0 completed, 0 removed, 0 idle, 0 running, 0 held, 0 suspended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14704" y="2780875"/>
            <a:ext cx="24190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job.out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job.err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wi.dat.out</a:t>
            </a:r>
            <a:endParaRPr lang="en-US" b="1" dirty="0">
              <a:latin typeface="Courier"/>
              <a:cs typeface="Courier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</p:spTree>
    <p:extLst>
      <p:ext uri="{BB962C8B-B14F-4D97-AF65-F5344CB8AC3E}">
        <p14:creationId xmlns:p14="http://schemas.microsoft.com/office/powerpoint/2010/main" val="18957360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158479"/>
            <a:ext cx="7772400" cy="1021556"/>
          </a:xfrm>
        </p:spPr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5362220" y="1207250"/>
            <a:ext cx="3476980" cy="2893157"/>
          </a:xfrm>
          <a:prstGeom prst="roundRect">
            <a:avLst/>
          </a:prstGeom>
          <a:solidFill>
            <a:srgbClr val="C0002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62220" y="1200150"/>
            <a:ext cx="3476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  <a:latin typeface="Myriad Pro"/>
                <a:cs typeface="Myriad Pro"/>
              </a:rPr>
              <a:t>CHTC Pool</a:t>
            </a:r>
            <a:endParaRPr lang="en-US" sz="3600" b="1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78296" y="1849997"/>
            <a:ext cx="161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single-core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38800" y="2705040"/>
            <a:ext cx="1771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multi-core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05600" y="2247840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high-memory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03900" y="3238440"/>
            <a:ext cx="1003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GPUs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3408921"/>
            <a:ext cx="1064072" cy="1418763"/>
          </a:xfrm>
          <a:prstGeom prst="rect">
            <a:avLst/>
          </a:prstGeom>
          <a:effectLst>
            <a:glow rad="127000">
              <a:schemeClr val="bg1">
                <a:alpha val="24000"/>
              </a:schemeClr>
            </a:glow>
          </a:effectLst>
        </p:spPr>
      </p:pic>
      <p:sp>
        <p:nvSpPr>
          <p:cNvPr id="12" name="Rounded Rectangle 11"/>
          <p:cNvSpPr/>
          <p:nvPr/>
        </p:nvSpPr>
        <p:spPr>
          <a:xfrm>
            <a:off x="7199510" y="2781552"/>
            <a:ext cx="1254610" cy="110560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MPI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559820" y="3887156"/>
            <a:ext cx="1254610" cy="98892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i="1">
                <a:solidFill>
                  <a:schemeClr val="bg1">
                    <a:lumMod val="85000"/>
                  </a:schemeClr>
                </a:solidFill>
              </a:rPr>
              <a:t>submit server</a:t>
            </a:r>
            <a:endParaRPr lang="en-US" sz="2000" b="1" i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4646126" y="4131734"/>
            <a:ext cx="1036934" cy="429573"/>
          </a:xfrm>
          <a:prstGeom prst="leftRightArrow">
            <a:avLst>
              <a:gd name="adj1" fmla="val 53152"/>
              <a:gd name="adj2" fmla="val 6514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on Exercises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Copy-and-paste is quick, but you </a:t>
            </a:r>
            <a:r>
              <a:rPr lang="en-US" sz="2400" b="1" i="1" dirty="0"/>
              <a:t>WILL</a:t>
            </a:r>
            <a:r>
              <a:rPr lang="en-US" sz="2400" dirty="0"/>
              <a:t> learn more by typing out commands (first) submit file contents</a:t>
            </a:r>
          </a:p>
          <a:p>
            <a:endParaRPr lang="en-US" sz="2400" b="1" dirty="0"/>
          </a:p>
          <a:p>
            <a:r>
              <a:rPr lang="en-US" sz="2400" b="1" dirty="0"/>
              <a:t>Exercises 1.1-1.3 </a:t>
            </a:r>
            <a:r>
              <a:rPr lang="en-US" sz="2400" dirty="0"/>
              <a:t>are most important to finish THIS time </a:t>
            </a:r>
            <a:r>
              <a:rPr lang="en-US" sz="2400" b="1" dirty="0"/>
              <a:t>(see 1.6 if you need to remove jobs)!</a:t>
            </a:r>
          </a:p>
          <a:p>
            <a:endParaRPr lang="en-US" sz="2000" dirty="0"/>
          </a:p>
          <a:p>
            <a:r>
              <a:rPr lang="en-US" sz="2000" dirty="0"/>
              <a:t>If you do not finish, that’s OK – You can make up work later or during evenings, if you like. (There are even “bonus” challenges, if you finish early.)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Ask questions!</a:t>
            </a:r>
          </a:p>
          <a:p>
            <a:r>
              <a:rPr lang="en-US" dirty="0"/>
              <a:t>Lots of instructors around</a:t>
            </a:r>
          </a:p>
          <a:p>
            <a:r>
              <a:rPr lang="en-US" dirty="0"/>
              <a:t>Coming next:</a:t>
            </a:r>
          </a:p>
          <a:p>
            <a:pPr lvl="1"/>
            <a:r>
              <a:rPr lang="en-US" dirty="0"/>
              <a:t>Now: Hands-on Exercises</a:t>
            </a:r>
          </a:p>
          <a:p>
            <a:pPr lvl="1"/>
            <a:r>
              <a:rPr lang="en-US" dirty="0"/>
              <a:t>10:30 – 10:45 Break</a:t>
            </a:r>
          </a:p>
          <a:p>
            <a:pPr lvl="1"/>
            <a:r>
              <a:rPr lang="en-US" dirty="0"/>
              <a:t>10:45 – 11:15 Submitting Many Jobs</a:t>
            </a:r>
          </a:p>
          <a:p>
            <a:pPr lvl="1"/>
            <a:r>
              <a:rPr lang="en-US" dirty="0"/>
              <a:t>11:15 – 12:15 Hands-on Exercises</a:t>
            </a: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dirty="0"/>
              <a:t>High Throughput Computing (HTC)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123950"/>
            <a:ext cx="8115301" cy="1266824"/>
          </a:xfrm>
        </p:spPr>
        <p:txBody>
          <a:bodyPr/>
          <a:lstStyle/>
          <a:p>
            <a:r>
              <a:rPr lang="en-US" dirty="0"/>
              <a:t>Parallelize!</a:t>
            </a:r>
          </a:p>
          <a:p>
            <a:r>
              <a:rPr lang="en-US" dirty="0"/>
              <a:t>Independent tasks run on different cores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447800" y="3486150"/>
            <a:ext cx="0" cy="76200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 rot="16200000">
            <a:off x="405403" y="3309348"/>
            <a:ext cx="13888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time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828800" y="3257550"/>
            <a:ext cx="5943600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85750" y="2647950"/>
            <a:ext cx="3272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n </a:t>
            </a:r>
            <a:r>
              <a:rPr lang="en-US" sz="2800" dirty="0"/>
              <a:t>cores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3486150"/>
            <a:ext cx="6000596" cy="847668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03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 bwMode="auto">
          <a:xfrm>
            <a:off x="1866898" y="1733549"/>
            <a:ext cx="5600702" cy="3124201"/>
          </a:xfrm>
          <a:prstGeom prst="roundRect">
            <a:avLst>
              <a:gd name="adj" fmla="val 81"/>
            </a:avLst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800" dirty="0"/>
              <a:t>High Performance Computing (HPC)</a:t>
            </a:r>
          </a:p>
        </p:txBody>
      </p:sp>
      <p:grpSp>
        <p:nvGrpSpPr>
          <p:cNvPr id="63" name="Group 62"/>
          <p:cNvGrpSpPr/>
          <p:nvPr/>
        </p:nvGrpSpPr>
        <p:grpSpPr>
          <a:xfrm>
            <a:off x="952499" y="895350"/>
            <a:ext cx="6438901" cy="3810000"/>
            <a:chOff x="838201" y="1047750"/>
            <a:chExt cx="6438901" cy="3810000"/>
          </a:xfrm>
        </p:grpSpPr>
        <p:cxnSp>
          <p:nvCxnSpPr>
            <p:cNvPr id="4" name="Straight Arrow Connector 3"/>
            <p:cNvCxnSpPr/>
            <p:nvPr/>
          </p:nvCxnSpPr>
          <p:spPr>
            <a:xfrm>
              <a:off x="1447799" y="1962150"/>
              <a:ext cx="0" cy="2895600"/>
            </a:xfrm>
            <a:prstGeom prst="straightConnector1">
              <a:avLst/>
            </a:prstGeom>
            <a:ln w="762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/>
            <p:cNvSpPr txBox="1"/>
            <p:nvPr/>
          </p:nvSpPr>
          <p:spPr>
            <a:xfrm rot="16200000">
              <a:off x="405402" y="2758731"/>
              <a:ext cx="13888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time</a:t>
              </a:r>
            </a:p>
          </p:txBody>
        </p:sp>
        <p:cxnSp>
          <p:nvCxnSpPr>
            <p:cNvPr id="6" name="Straight Arrow Connector 5"/>
            <p:cNvCxnSpPr/>
            <p:nvPr/>
          </p:nvCxnSpPr>
          <p:spPr>
            <a:xfrm flipV="1">
              <a:off x="1828800" y="1570970"/>
              <a:ext cx="5448302" cy="712"/>
            </a:xfrm>
            <a:prstGeom prst="straightConnector1">
              <a:avLst/>
            </a:prstGeom>
            <a:ln w="762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3657600" y="1047750"/>
              <a:ext cx="32722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i="1" dirty="0"/>
                <a:t>n cores</a:t>
              </a:r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1905000" y="1962150"/>
              <a:ext cx="5334000" cy="838200"/>
              <a:chOff x="1905000" y="1962150"/>
              <a:chExt cx="5334000" cy="838200"/>
            </a:xfrm>
          </p:grpSpPr>
          <p:sp>
            <p:nvSpPr>
              <p:cNvPr id="30" name="Rectangle 29"/>
              <p:cNvSpPr/>
              <p:nvPr/>
            </p:nvSpPr>
            <p:spPr bwMode="auto">
              <a:xfrm>
                <a:off x="2362200" y="2276417"/>
                <a:ext cx="4724400" cy="295333"/>
              </a:xfrm>
              <a:prstGeom prst="rect">
                <a:avLst/>
              </a:prstGeom>
              <a:solidFill>
                <a:srgbClr val="BBBBFF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solidFill>
                      <a:srgbClr val="0000FF"/>
                    </a:solidFill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2" name="Oval 21"/>
              <p:cNvSpPr/>
              <p:nvPr/>
            </p:nvSpPr>
            <p:spPr bwMode="auto">
              <a:xfrm>
                <a:off x="1905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3" name="Oval 22"/>
              <p:cNvSpPr/>
              <p:nvPr/>
            </p:nvSpPr>
            <p:spPr bwMode="auto">
              <a:xfrm>
                <a:off x="28956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4" name="Oval 23"/>
              <p:cNvSpPr/>
              <p:nvPr/>
            </p:nvSpPr>
            <p:spPr bwMode="auto">
              <a:xfrm>
                <a:off x="38862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>
                      <a:lumMod val="75000"/>
                      <a:lumOff val="25000"/>
                    </a:schemeClr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5" name="Oval 24"/>
              <p:cNvSpPr/>
              <p:nvPr/>
            </p:nvSpPr>
            <p:spPr bwMode="auto">
              <a:xfrm>
                <a:off x="48768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7" name="Oval 26"/>
              <p:cNvSpPr/>
              <p:nvPr/>
            </p:nvSpPr>
            <p:spPr bwMode="auto">
              <a:xfrm>
                <a:off x="6477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5715000" y="1962150"/>
                <a:ext cx="64633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s-IS" sz="3600" dirty="0"/>
                  <a:t>…</a:t>
                </a:r>
                <a:endParaRPr lang="en-US" sz="3600" dirty="0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1905000" y="2800350"/>
              <a:ext cx="5334000" cy="838200"/>
              <a:chOff x="1905000" y="1962150"/>
              <a:chExt cx="5334000" cy="838200"/>
            </a:xfrm>
          </p:grpSpPr>
          <p:sp>
            <p:nvSpPr>
              <p:cNvPr id="44" name="Rectangle 43"/>
              <p:cNvSpPr/>
              <p:nvPr/>
            </p:nvSpPr>
            <p:spPr bwMode="auto">
              <a:xfrm>
                <a:off x="2362200" y="2276417"/>
                <a:ext cx="4724400" cy="295333"/>
              </a:xfrm>
              <a:prstGeom prst="rect">
                <a:avLst/>
              </a:prstGeom>
              <a:solidFill>
                <a:srgbClr val="BBBBFF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solidFill>
                      <a:srgbClr val="0000FF"/>
                    </a:solidFill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5" name="Oval 44"/>
              <p:cNvSpPr/>
              <p:nvPr/>
            </p:nvSpPr>
            <p:spPr bwMode="auto">
              <a:xfrm>
                <a:off x="1905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 bwMode="auto">
              <a:xfrm>
                <a:off x="28956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 bwMode="auto">
              <a:xfrm>
                <a:off x="38862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>
                      <a:lumMod val="75000"/>
                      <a:lumOff val="25000"/>
                    </a:schemeClr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 bwMode="auto">
              <a:xfrm>
                <a:off x="48768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50" name="Oval 49"/>
              <p:cNvSpPr/>
              <p:nvPr/>
            </p:nvSpPr>
            <p:spPr bwMode="auto">
              <a:xfrm>
                <a:off x="6477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5715000" y="1962150"/>
                <a:ext cx="64633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s-IS" sz="3600" dirty="0"/>
                  <a:t>…</a:t>
                </a:r>
                <a:endParaRPr lang="en-US" sz="3600" dirty="0"/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1905000" y="4019550"/>
              <a:ext cx="5334000" cy="838200"/>
              <a:chOff x="1905000" y="1962150"/>
              <a:chExt cx="5334000" cy="838200"/>
            </a:xfrm>
          </p:grpSpPr>
          <p:sp>
            <p:nvSpPr>
              <p:cNvPr id="53" name="Rectangle 52"/>
              <p:cNvSpPr/>
              <p:nvPr/>
            </p:nvSpPr>
            <p:spPr bwMode="auto">
              <a:xfrm>
                <a:off x="2362200" y="2276417"/>
                <a:ext cx="4724400" cy="295333"/>
              </a:xfrm>
              <a:prstGeom prst="rect">
                <a:avLst/>
              </a:prstGeom>
              <a:solidFill>
                <a:srgbClr val="BBBBFF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solidFill>
                      <a:srgbClr val="0000FF"/>
                    </a:solidFill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54" name="Oval 53"/>
              <p:cNvSpPr/>
              <p:nvPr/>
            </p:nvSpPr>
            <p:spPr bwMode="auto">
              <a:xfrm>
                <a:off x="19050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55" name="Oval 54"/>
              <p:cNvSpPr/>
              <p:nvPr/>
            </p:nvSpPr>
            <p:spPr bwMode="auto">
              <a:xfrm>
                <a:off x="28956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56" name="Oval 55"/>
              <p:cNvSpPr/>
              <p:nvPr/>
            </p:nvSpPr>
            <p:spPr bwMode="auto">
              <a:xfrm>
                <a:off x="38862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>
                      <a:lumMod val="75000"/>
                      <a:lumOff val="25000"/>
                    </a:schemeClr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57" name="Oval 56"/>
              <p:cNvSpPr/>
              <p:nvPr/>
            </p:nvSpPr>
            <p:spPr bwMode="auto">
              <a:xfrm>
                <a:off x="48768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59" name="Oval 58"/>
              <p:cNvSpPr/>
              <p:nvPr/>
            </p:nvSpPr>
            <p:spPr bwMode="auto">
              <a:xfrm>
                <a:off x="64770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5715000" y="1962150"/>
                <a:ext cx="64633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s-IS" sz="3600" dirty="0"/>
                  <a:t>…</a:t>
                </a:r>
                <a:endParaRPr lang="en-US" sz="3600" dirty="0"/>
              </a:p>
            </p:txBody>
          </p:sp>
        </p:grpSp>
        <p:sp>
          <p:nvSpPr>
            <p:cNvPr id="61" name="Down Arrow 60"/>
            <p:cNvSpPr/>
            <p:nvPr/>
          </p:nvSpPr>
          <p:spPr bwMode="auto">
            <a:xfrm>
              <a:off x="4495800" y="2724150"/>
              <a:ext cx="560832" cy="216408"/>
            </a:xfrm>
            <a:prstGeom prst="downArrow">
              <a:avLst/>
            </a:prstGeom>
            <a:solidFill>
              <a:srgbClr val="BBBBFF"/>
            </a:solidFill>
            <a:ln w="952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2" name="Down Arrow 61"/>
            <p:cNvSpPr/>
            <p:nvPr/>
          </p:nvSpPr>
          <p:spPr bwMode="auto">
            <a:xfrm>
              <a:off x="4495800" y="3562350"/>
              <a:ext cx="560832" cy="216408"/>
            </a:xfrm>
            <a:prstGeom prst="downArrow">
              <a:avLst/>
            </a:prstGeom>
            <a:solidFill>
              <a:srgbClr val="BBBBFF"/>
            </a:solidFill>
            <a:ln w="952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2400298" y="1733549"/>
            <a:ext cx="76200" cy="4571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Down Arrow 63"/>
          <p:cNvSpPr/>
          <p:nvPr/>
        </p:nvSpPr>
        <p:spPr bwMode="auto">
          <a:xfrm>
            <a:off x="4610098" y="3790950"/>
            <a:ext cx="560832" cy="216408"/>
          </a:xfrm>
          <a:prstGeom prst="downArrow">
            <a:avLst/>
          </a:prstGeom>
          <a:solidFill>
            <a:srgbClr val="BBBBFF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989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ounded Rectangle 106"/>
          <p:cNvSpPr/>
          <p:nvPr/>
        </p:nvSpPr>
        <p:spPr bwMode="auto">
          <a:xfrm>
            <a:off x="5722618" y="1504950"/>
            <a:ext cx="3301174" cy="1796787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High Performance Computing (HPC)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8" y="1000126"/>
            <a:ext cx="5181601" cy="3514725"/>
          </a:xfrm>
        </p:spPr>
        <p:txBody>
          <a:bodyPr/>
          <a:lstStyle/>
          <a:p>
            <a:r>
              <a:rPr lang="en-US" sz="2000" dirty="0"/>
              <a:t>Benefits greatly from:</a:t>
            </a:r>
          </a:p>
          <a:p>
            <a:pPr lvl="1"/>
            <a:r>
              <a:rPr lang="en-US" sz="1800" dirty="0"/>
              <a:t>CPU speed + homogeneity</a:t>
            </a:r>
          </a:p>
          <a:p>
            <a:pPr lvl="1"/>
            <a:r>
              <a:rPr lang="en-US" sz="1800" dirty="0"/>
              <a:t>Shared filesystems</a:t>
            </a:r>
          </a:p>
          <a:p>
            <a:pPr lvl="1"/>
            <a:r>
              <a:rPr lang="en-US" sz="1800" dirty="0"/>
              <a:t>Fast, expensive networking (e.g. </a:t>
            </a:r>
            <a:r>
              <a:rPr lang="en-US" sz="1800" dirty="0" err="1"/>
              <a:t>Infiniband</a:t>
            </a:r>
            <a:r>
              <a:rPr lang="en-US" sz="1800" dirty="0"/>
              <a:t>) and servers co-located</a:t>
            </a:r>
          </a:p>
          <a:p>
            <a:r>
              <a:rPr lang="en-US" sz="2000" dirty="0"/>
              <a:t>Scheduling: </a:t>
            </a:r>
            <a:r>
              <a:rPr lang="en-US" sz="2000" b="1" dirty="0"/>
              <a:t>Must wait until all processors are available</a:t>
            </a:r>
            <a:r>
              <a:rPr lang="en-US" sz="2000" dirty="0"/>
              <a:t>, </a:t>
            </a:r>
            <a:r>
              <a:rPr lang="en-US" sz="2000" i="1" dirty="0"/>
              <a:t>at the same time</a:t>
            </a:r>
            <a:r>
              <a:rPr lang="en-US" sz="2000" dirty="0"/>
              <a:t> and </a:t>
            </a:r>
            <a:r>
              <a:rPr lang="en-US" sz="2000" i="1" dirty="0"/>
              <a:t>for the full duration</a:t>
            </a:r>
          </a:p>
          <a:p>
            <a:r>
              <a:rPr lang="en-US" sz="2000" dirty="0"/>
              <a:t>Requires special programming (MP/MPI)</a:t>
            </a:r>
          </a:p>
          <a:p>
            <a:r>
              <a:rPr lang="en-US" sz="2000" b="1" i="1" dirty="0"/>
              <a:t>What happens if one core or server fails or runs slower than the others?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234284" y="895350"/>
            <a:ext cx="3833516" cy="2423160"/>
            <a:chOff x="887909" y="920750"/>
            <a:chExt cx="6389193" cy="4038600"/>
          </a:xfrm>
        </p:grpSpPr>
        <p:cxnSp>
          <p:nvCxnSpPr>
            <p:cNvPr id="75" name="Straight Arrow Connector 74"/>
            <p:cNvCxnSpPr/>
            <p:nvPr/>
          </p:nvCxnSpPr>
          <p:spPr>
            <a:xfrm>
              <a:off x="1530351" y="2063750"/>
              <a:ext cx="0" cy="289560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/>
            <p:cNvSpPr txBox="1"/>
            <p:nvPr/>
          </p:nvSpPr>
          <p:spPr>
            <a:xfrm rot="16200000">
              <a:off x="578221" y="2762620"/>
              <a:ext cx="1388817" cy="769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time</a:t>
              </a:r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 flipV="1">
              <a:off x="1828799" y="1682750"/>
              <a:ext cx="5448303" cy="71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/>
            <p:cNvSpPr txBox="1"/>
            <p:nvPr/>
          </p:nvSpPr>
          <p:spPr>
            <a:xfrm>
              <a:off x="3657601" y="920750"/>
              <a:ext cx="3272250" cy="769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/>
                <a:t>n cores</a:t>
              </a:r>
            </a:p>
          </p:txBody>
        </p:sp>
        <p:grpSp>
          <p:nvGrpSpPr>
            <p:cNvPr id="79" name="Group 78"/>
            <p:cNvGrpSpPr/>
            <p:nvPr/>
          </p:nvGrpSpPr>
          <p:grpSpPr>
            <a:xfrm>
              <a:off x="1905000" y="1801317"/>
              <a:ext cx="5334000" cy="999033"/>
              <a:chOff x="1905000" y="1801317"/>
              <a:chExt cx="5334000" cy="999033"/>
            </a:xfrm>
          </p:grpSpPr>
          <p:sp>
            <p:nvSpPr>
              <p:cNvPr id="98" name="Rectangle 97"/>
              <p:cNvSpPr/>
              <p:nvPr/>
            </p:nvSpPr>
            <p:spPr bwMode="auto">
              <a:xfrm>
                <a:off x="2362200" y="2276417"/>
                <a:ext cx="4724400" cy="295333"/>
              </a:xfrm>
              <a:prstGeom prst="rect">
                <a:avLst/>
              </a:prstGeom>
              <a:solidFill>
                <a:srgbClr val="BBBBFF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solidFill>
                      <a:srgbClr val="0000FF"/>
                    </a:solidFill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9" name="Oval 98"/>
              <p:cNvSpPr/>
              <p:nvPr/>
            </p:nvSpPr>
            <p:spPr bwMode="auto">
              <a:xfrm>
                <a:off x="1905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00" name="Oval 99"/>
              <p:cNvSpPr/>
              <p:nvPr/>
            </p:nvSpPr>
            <p:spPr bwMode="auto">
              <a:xfrm>
                <a:off x="28956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01" name="Oval 100"/>
              <p:cNvSpPr/>
              <p:nvPr/>
            </p:nvSpPr>
            <p:spPr bwMode="auto">
              <a:xfrm>
                <a:off x="38862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>
                      <a:lumMod val="75000"/>
                      <a:lumOff val="25000"/>
                    </a:schemeClr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02" name="Oval 101"/>
              <p:cNvSpPr/>
              <p:nvPr/>
            </p:nvSpPr>
            <p:spPr bwMode="auto">
              <a:xfrm>
                <a:off x="48768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03" name="Oval 102"/>
              <p:cNvSpPr/>
              <p:nvPr/>
            </p:nvSpPr>
            <p:spPr bwMode="auto">
              <a:xfrm>
                <a:off x="6477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04" name="TextBox 103"/>
              <p:cNvSpPr txBox="1"/>
              <p:nvPr/>
            </p:nvSpPr>
            <p:spPr>
              <a:xfrm>
                <a:off x="5626102" y="1801317"/>
                <a:ext cx="906232" cy="8720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s-IS" sz="2800" dirty="0"/>
                  <a:t>…</a:t>
                </a:r>
                <a:endParaRPr lang="en-US" sz="2800" dirty="0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1905000" y="2639517"/>
              <a:ext cx="5334000" cy="999033"/>
              <a:chOff x="1905000" y="1801317"/>
              <a:chExt cx="5334000" cy="999033"/>
            </a:xfrm>
          </p:grpSpPr>
          <p:sp>
            <p:nvSpPr>
              <p:cNvPr id="91" name="Rectangle 90"/>
              <p:cNvSpPr/>
              <p:nvPr/>
            </p:nvSpPr>
            <p:spPr bwMode="auto">
              <a:xfrm>
                <a:off x="2362200" y="2276417"/>
                <a:ext cx="4724400" cy="295333"/>
              </a:xfrm>
              <a:prstGeom prst="rect">
                <a:avLst/>
              </a:prstGeom>
              <a:solidFill>
                <a:srgbClr val="BBBBFF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solidFill>
                      <a:srgbClr val="0000FF"/>
                    </a:solidFill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2" name="Oval 91"/>
              <p:cNvSpPr/>
              <p:nvPr/>
            </p:nvSpPr>
            <p:spPr bwMode="auto">
              <a:xfrm>
                <a:off x="1905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3" name="Oval 92"/>
              <p:cNvSpPr/>
              <p:nvPr/>
            </p:nvSpPr>
            <p:spPr bwMode="auto">
              <a:xfrm>
                <a:off x="28956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4" name="Oval 93"/>
              <p:cNvSpPr/>
              <p:nvPr/>
            </p:nvSpPr>
            <p:spPr bwMode="auto">
              <a:xfrm>
                <a:off x="38862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>
                      <a:lumMod val="75000"/>
                      <a:lumOff val="25000"/>
                    </a:schemeClr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5" name="Oval 94"/>
              <p:cNvSpPr/>
              <p:nvPr/>
            </p:nvSpPr>
            <p:spPr bwMode="auto">
              <a:xfrm>
                <a:off x="48768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6" name="Oval 95"/>
              <p:cNvSpPr/>
              <p:nvPr/>
            </p:nvSpPr>
            <p:spPr bwMode="auto">
              <a:xfrm>
                <a:off x="6477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626102" y="1801317"/>
                <a:ext cx="906232" cy="8720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s-IS" sz="2800" dirty="0"/>
                  <a:t>…</a:t>
                </a:r>
                <a:endParaRPr lang="en-US" sz="2800" dirty="0"/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1905000" y="3858717"/>
              <a:ext cx="5334000" cy="999033"/>
              <a:chOff x="1905000" y="1801317"/>
              <a:chExt cx="5334000" cy="999033"/>
            </a:xfrm>
          </p:grpSpPr>
          <p:sp>
            <p:nvSpPr>
              <p:cNvPr id="84" name="Rectangle 83"/>
              <p:cNvSpPr/>
              <p:nvPr/>
            </p:nvSpPr>
            <p:spPr bwMode="auto">
              <a:xfrm>
                <a:off x="2362200" y="2276417"/>
                <a:ext cx="4724400" cy="295333"/>
              </a:xfrm>
              <a:prstGeom prst="rect">
                <a:avLst/>
              </a:prstGeom>
              <a:solidFill>
                <a:srgbClr val="BBBBFF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solidFill>
                      <a:srgbClr val="0000FF"/>
                    </a:solidFill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5" name="Oval 84"/>
              <p:cNvSpPr/>
              <p:nvPr/>
            </p:nvSpPr>
            <p:spPr bwMode="auto">
              <a:xfrm>
                <a:off x="19050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6" name="Oval 85"/>
              <p:cNvSpPr/>
              <p:nvPr/>
            </p:nvSpPr>
            <p:spPr bwMode="auto">
              <a:xfrm>
                <a:off x="28956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7" name="Oval 86"/>
              <p:cNvSpPr/>
              <p:nvPr/>
            </p:nvSpPr>
            <p:spPr bwMode="auto">
              <a:xfrm>
                <a:off x="38862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>
                      <a:lumMod val="75000"/>
                      <a:lumOff val="25000"/>
                    </a:schemeClr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8" name="Oval 87"/>
              <p:cNvSpPr/>
              <p:nvPr/>
            </p:nvSpPr>
            <p:spPr bwMode="auto">
              <a:xfrm>
                <a:off x="48768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9" name="Oval 88"/>
              <p:cNvSpPr/>
              <p:nvPr/>
            </p:nvSpPr>
            <p:spPr bwMode="auto">
              <a:xfrm>
                <a:off x="64770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5626102" y="1801317"/>
                <a:ext cx="906232" cy="8720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s-IS" sz="2800" dirty="0"/>
                  <a:t>…</a:t>
                </a:r>
                <a:endParaRPr lang="en-US" sz="2800" dirty="0"/>
              </a:p>
            </p:txBody>
          </p:sp>
        </p:grpSp>
        <p:sp>
          <p:nvSpPr>
            <p:cNvPr id="82" name="Down Arrow 81"/>
            <p:cNvSpPr/>
            <p:nvPr/>
          </p:nvSpPr>
          <p:spPr bwMode="auto">
            <a:xfrm>
              <a:off x="4495800" y="2724150"/>
              <a:ext cx="560832" cy="216408"/>
            </a:xfrm>
            <a:prstGeom prst="downArrow">
              <a:avLst/>
            </a:prstGeom>
            <a:solidFill>
              <a:srgbClr val="BBBBFF"/>
            </a:solidFill>
            <a:ln w="952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3" name="Down Arrow 82"/>
            <p:cNvSpPr/>
            <p:nvPr/>
          </p:nvSpPr>
          <p:spPr bwMode="auto">
            <a:xfrm>
              <a:off x="4495800" y="3562350"/>
              <a:ext cx="560832" cy="216408"/>
            </a:xfrm>
            <a:prstGeom prst="downArrow">
              <a:avLst/>
            </a:prstGeom>
            <a:solidFill>
              <a:srgbClr val="BBBBFF"/>
            </a:solidFill>
            <a:ln w="952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06" name="Down Arrow 105"/>
          <p:cNvSpPr/>
          <p:nvPr/>
        </p:nvSpPr>
        <p:spPr bwMode="auto">
          <a:xfrm>
            <a:off x="7321781" y="3144652"/>
            <a:ext cx="336499" cy="129845"/>
          </a:xfrm>
          <a:prstGeom prst="downArrow">
            <a:avLst/>
          </a:prstGeom>
          <a:solidFill>
            <a:srgbClr val="BBBBFF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699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dirty="0"/>
              <a:t>High Throughput Computing (HTC)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half" idx="1"/>
          </p:nvPr>
        </p:nvSpPr>
        <p:spPr>
          <a:xfrm>
            <a:off x="304800" y="2495550"/>
            <a:ext cx="8610599" cy="2019301"/>
          </a:xfrm>
        </p:spPr>
        <p:txBody>
          <a:bodyPr/>
          <a:lstStyle/>
          <a:p>
            <a:r>
              <a:rPr lang="en-US" sz="2400" dirty="0"/>
              <a:t>Scheduling: only need </a:t>
            </a:r>
            <a:r>
              <a:rPr lang="en-US" sz="2400" b="1" dirty="0"/>
              <a:t>1 CPU core for each </a:t>
            </a:r>
            <a:r>
              <a:rPr lang="en-US" sz="2400" dirty="0"/>
              <a:t>(shorter wait)</a:t>
            </a:r>
          </a:p>
          <a:p>
            <a:r>
              <a:rPr lang="en-US" sz="2400" dirty="0"/>
              <a:t>Easier recovery from failure</a:t>
            </a:r>
          </a:p>
          <a:p>
            <a:r>
              <a:rPr lang="en-US" sz="2400" dirty="0"/>
              <a:t>No special programming required</a:t>
            </a:r>
          </a:p>
          <a:p>
            <a:r>
              <a:rPr lang="en-US" sz="2400" dirty="0"/>
              <a:t>Number of concurrently running jobs is </a:t>
            </a:r>
            <a:r>
              <a:rPr lang="en-US" sz="2400" i="1" dirty="0"/>
              <a:t>more</a:t>
            </a:r>
            <a:r>
              <a:rPr lang="en-US" sz="2400" dirty="0"/>
              <a:t> important</a:t>
            </a:r>
          </a:p>
          <a:p>
            <a:r>
              <a:rPr lang="en-US" sz="2400" dirty="0"/>
              <a:t>CPU speed and homogeneity are </a:t>
            </a:r>
            <a:r>
              <a:rPr lang="en-US" sz="2400" i="1" dirty="0"/>
              <a:t>less</a:t>
            </a:r>
            <a:r>
              <a:rPr lang="en-US" sz="2400" dirty="0"/>
              <a:t> important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524000" y="1428751"/>
            <a:ext cx="0" cy="76200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16200000">
            <a:off x="717511" y="1487857"/>
            <a:ext cx="917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time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824450" y="1290965"/>
            <a:ext cx="5943600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581400" y="829330"/>
            <a:ext cx="3272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n </a:t>
            </a:r>
            <a:r>
              <a:rPr lang="en-US" sz="2800" dirty="0"/>
              <a:t>cores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9" y="1428751"/>
            <a:ext cx="6000596" cy="84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349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HPC </a:t>
            </a:r>
            <a:r>
              <a:rPr lang="en-US" dirty="0" err="1"/>
              <a:t>vs</a:t>
            </a:r>
            <a:r>
              <a:rPr lang="en-US" dirty="0"/>
              <a:t> HTC: An Analogy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123950"/>
            <a:ext cx="5080000" cy="33909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13779</TotalTime>
  <Words>2600</Words>
  <Application>Microsoft Macintosh PowerPoint</Application>
  <PresentationFormat>On-screen Show (16:9)</PresentationFormat>
  <Paragraphs>527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6" baseType="lpstr">
      <vt:lpstr>ＭＳ Ｐゴシック</vt:lpstr>
      <vt:lpstr>Arial</vt:lpstr>
      <vt:lpstr>Calibri</vt:lpstr>
      <vt:lpstr>Courier</vt:lpstr>
      <vt:lpstr>Futura</vt:lpstr>
      <vt:lpstr>Myriad Pro</vt:lpstr>
      <vt:lpstr>Symbol</vt:lpstr>
      <vt:lpstr>Times</vt:lpstr>
      <vt:lpstr>Wingdings</vt:lpstr>
      <vt:lpstr>OSG-Summer-School-Template</vt:lpstr>
      <vt:lpstr>Introduction to High Throughput Computing and HTCondor</vt:lpstr>
      <vt:lpstr>Overview – 1.1</vt:lpstr>
      <vt:lpstr>Keys to Success</vt:lpstr>
      <vt:lpstr>Serial Computing</vt:lpstr>
      <vt:lpstr>High Throughput Computing (HTC)</vt:lpstr>
      <vt:lpstr>High Performance Computing (HPC)</vt:lpstr>
      <vt:lpstr>High Performance Computing (HPC)</vt:lpstr>
      <vt:lpstr>High Throughput Computing (HTC)</vt:lpstr>
      <vt:lpstr>HPC vs HTC: An Analogy</vt:lpstr>
      <vt:lpstr>HPC vs HTC: An Analogy</vt:lpstr>
      <vt:lpstr>High Throughput vs High Performance</vt:lpstr>
      <vt:lpstr>HTC Examples</vt:lpstr>
      <vt:lpstr>Is your research HTC-able?</vt:lpstr>
      <vt:lpstr>Example Challenge</vt:lpstr>
      <vt:lpstr>Distributed Computing</vt:lpstr>
      <vt:lpstr>Break Up to Scale Up</vt:lpstr>
      <vt:lpstr>What computing resources are available?</vt:lpstr>
      <vt:lpstr>Example Local Cluster</vt:lpstr>
      <vt:lpstr>Open Science Grid</vt:lpstr>
      <vt:lpstr>HTCondor</vt:lpstr>
      <vt:lpstr>HTCondor History and Status</vt:lpstr>
      <vt:lpstr>HTCondor -- How It Works</vt:lpstr>
      <vt:lpstr>Terminology: Job</vt:lpstr>
      <vt:lpstr>Terminology: Machine, Slot</vt:lpstr>
      <vt:lpstr>Job Matching</vt:lpstr>
      <vt:lpstr>Basic Job Submission</vt:lpstr>
      <vt:lpstr>Job Example</vt:lpstr>
      <vt:lpstr>Job Translation</vt:lpstr>
      <vt:lpstr>Basic Submit File</vt:lpstr>
      <vt:lpstr>Basic Submit File</vt:lpstr>
      <vt:lpstr>Basic Submit File</vt:lpstr>
      <vt:lpstr>Basic Submit File</vt:lpstr>
      <vt:lpstr>Basic Submit File</vt:lpstr>
      <vt:lpstr>Basic Submit File</vt:lpstr>
      <vt:lpstr>Submitting and monitoring</vt:lpstr>
      <vt:lpstr>Submitting and Monitoring</vt:lpstr>
      <vt:lpstr>More about condor_q</vt:lpstr>
      <vt:lpstr>More about condor_q</vt:lpstr>
      <vt:lpstr>Job Idle</vt:lpstr>
      <vt:lpstr>Job Starts</vt:lpstr>
      <vt:lpstr>Job Running</vt:lpstr>
      <vt:lpstr>Job Completes</vt:lpstr>
      <vt:lpstr>Job Completes (cont.)</vt:lpstr>
      <vt:lpstr>Your turn!</vt:lpstr>
      <vt:lpstr>Thoughts on Exercises</vt:lpstr>
      <vt:lpstr>Exercises!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Michael</cp:lastModifiedBy>
  <cp:revision>323</cp:revision>
  <cp:lastPrinted>2017-07-16T13:35:46Z</cp:lastPrinted>
  <dcterms:modified xsi:type="dcterms:W3CDTF">2019-07-07T22:15:08Z</dcterms:modified>
</cp:coreProperties>
</file>